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34" r:id="rId3"/>
    <p:sldId id="299" r:id="rId4"/>
    <p:sldId id="300" r:id="rId5"/>
    <p:sldId id="301" r:id="rId6"/>
    <p:sldId id="399" r:id="rId7"/>
    <p:sldId id="400" r:id="rId8"/>
    <p:sldId id="401" r:id="rId9"/>
    <p:sldId id="302" r:id="rId10"/>
    <p:sldId id="304" r:id="rId11"/>
    <p:sldId id="349" r:id="rId12"/>
    <p:sldId id="350" r:id="rId13"/>
    <p:sldId id="351" r:id="rId14"/>
    <p:sldId id="389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90" r:id="rId36"/>
    <p:sldId id="391" r:id="rId37"/>
    <p:sldId id="392" r:id="rId38"/>
    <p:sldId id="393" r:id="rId39"/>
    <p:sldId id="397" r:id="rId40"/>
    <p:sldId id="398" r:id="rId41"/>
    <p:sldId id="372" r:id="rId42"/>
    <p:sldId id="373" r:id="rId43"/>
    <p:sldId id="382" r:id="rId44"/>
    <p:sldId id="383" r:id="rId45"/>
    <p:sldId id="384" r:id="rId46"/>
    <p:sldId id="380" r:id="rId47"/>
    <p:sldId id="38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8C79A6-E94B-47E0-85FA-CF996C723B95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3F419055-4A43-487C-86E8-332DB8504828}">
      <dgm:prSet phldrT="[Text]"/>
      <dgm:spPr/>
      <dgm:t>
        <a:bodyPr/>
        <a:lstStyle/>
        <a:p>
          <a:r>
            <a:rPr lang="en-GB" dirty="0" smtClean="0"/>
            <a:t>C1</a:t>
          </a:r>
          <a:endParaRPr lang="en-GB" dirty="0"/>
        </a:p>
      </dgm:t>
    </dgm:pt>
    <dgm:pt modelId="{9A220AEB-D919-4848-AFDD-7625AD4BE970}" type="parTrans" cxnId="{7C148CCF-449D-4C49-B894-717855536A5A}">
      <dgm:prSet/>
      <dgm:spPr/>
      <dgm:t>
        <a:bodyPr/>
        <a:lstStyle/>
        <a:p>
          <a:endParaRPr lang="en-GB"/>
        </a:p>
      </dgm:t>
    </dgm:pt>
    <dgm:pt modelId="{9D3102AE-3966-4051-B1CD-5EFDF10E8201}" type="sibTrans" cxnId="{7C148CCF-449D-4C49-B894-717855536A5A}">
      <dgm:prSet/>
      <dgm:spPr/>
      <dgm:t>
        <a:bodyPr/>
        <a:lstStyle/>
        <a:p>
          <a:endParaRPr lang="en-GB"/>
        </a:p>
      </dgm:t>
    </dgm:pt>
    <dgm:pt modelId="{68E3AED6-8F09-43BE-897D-27E783E68F2C}">
      <dgm:prSet phldrT="[Text]"/>
      <dgm:spPr/>
      <dgm:t>
        <a:bodyPr/>
        <a:lstStyle/>
        <a:p>
          <a:r>
            <a:rPr lang="en-GB" dirty="0" smtClean="0"/>
            <a:t>C2</a:t>
          </a:r>
          <a:endParaRPr lang="en-GB" dirty="0"/>
        </a:p>
      </dgm:t>
    </dgm:pt>
    <dgm:pt modelId="{754A0735-B2F2-422F-9A4D-A88035BB5115}" type="parTrans" cxnId="{FE616D5D-F43E-43E2-AA90-E5FBEB1A5FF9}">
      <dgm:prSet/>
      <dgm:spPr/>
      <dgm:t>
        <a:bodyPr/>
        <a:lstStyle/>
        <a:p>
          <a:endParaRPr lang="en-GB"/>
        </a:p>
      </dgm:t>
    </dgm:pt>
    <dgm:pt modelId="{3980870C-EEB3-41B4-A13C-B52551E191C2}" type="sibTrans" cxnId="{FE616D5D-F43E-43E2-AA90-E5FBEB1A5FF9}">
      <dgm:prSet/>
      <dgm:spPr/>
      <dgm:t>
        <a:bodyPr/>
        <a:lstStyle/>
        <a:p>
          <a:endParaRPr lang="en-GB"/>
        </a:p>
      </dgm:t>
    </dgm:pt>
    <dgm:pt modelId="{346444E2-E286-4DCF-83DC-F79EF149DD9F}">
      <dgm:prSet phldrT="[Text]"/>
      <dgm:spPr/>
      <dgm:t>
        <a:bodyPr/>
        <a:lstStyle/>
        <a:p>
          <a:r>
            <a:rPr lang="en-GB" dirty="0" smtClean="0"/>
            <a:t>C3</a:t>
          </a:r>
          <a:endParaRPr lang="en-GB" dirty="0"/>
        </a:p>
      </dgm:t>
    </dgm:pt>
    <dgm:pt modelId="{22759392-08D8-48F0-BDF5-ED3829F0715E}" type="parTrans" cxnId="{6A54DA1E-EEDF-4617-8F23-96AD2C3FB2CE}">
      <dgm:prSet/>
      <dgm:spPr/>
      <dgm:t>
        <a:bodyPr/>
        <a:lstStyle/>
        <a:p>
          <a:endParaRPr lang="en-GB"/>
        </a:p>
      </dgm:t>
    </dgm:pt>
    <dgm:pt modelId="{27446814-D595-4CEA-9CD6-3B66630ACE05}" type="sibTrans" cxnId="{6A54DA1E-EEDF-4617-8F23-96AD2C3FB2CE}">
      <dgm:prSet/>
      <dgm:spPr/>
      <dgm:t>
        <a:bodyPr/>
        <a:lstStyle/>
        <a:p>
          <a:endParaRPr lang="en-GB"/>
        </a:p>
      </dgm:t>
    </dgm:pt>
    <dgm:pt modelId="{9616DC2D-AA30-4BDB-84A2-B796DC138A42}">
      <dgm:prSet phldrT="[Text]"/>
      <dgm:spPr/>
      <dgm:t>
        <a:bodyPr/>
        <a:lstStyle/>
        <a:p>
          <a:r>
            <a:rPr lang="en-GB" dirty="0" smtClean="0"/>
            <a:t>C4</a:t>
          </a:r>
          <a:endParaRPr lang="en-GB" dirty="0"/>
        </a:p>
      </dgm:t>
    </dgm:pt>
    <dgm:pt modelId="{DBC784FA-E43F-4DDA-BFA1-D38028763799}" type="parTrans" cxnId="{3CE9C2D8-1DC6-4892-B7FB-75835D4FD634}">
      <dgm:prSet/>
      <dgm:spPr/>
      <dgm:t>
        <a:bodyPr/>
        <a:lstStyle/>
        <a:p>
          <a:endParaRPr lang="en-GB"/>
        </a:p>
      </dgm:t>
    </dgm:pt>
    <dgm:pt modelId="{316A6822-446D-429E-9265-BE31EF2F9841}" type="sibTrans" cxnId="{3CE9C2D8-1DC6-4892-B7FB-75835D4FD634}">
      <dgm:prSet/>
      <dgm:spPr/>
      <dgm:t>
        <a:bodyPr/>
        <a:lstStyle/>
        <a:p>
          <a:endParaRPr lang="en-GB"/>
        </a:p>
      </dgm:t>
    </dgm:pt>
    <dgm:pt modelId="{BE15DF66-2E51-406B-8426-C723A4E1CF3D}" type="pres">
      <dgm:prSet presAssocID="{6F8C79A6-E94B-47E0-85FA-CF996C723B9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GB"/>
        </a:p>
      </dgm:t>
    </dgm:pt>
    <dgm:pt modelId="{C3D077D1-B370-47D0-80CA-CC9C4496E531}" type="pres">
      <dgm:prSet presAssocID="{3F419055-4A43-487C-86E8-332DB8504828}" presName="text1" presStyleCnt="0"/>
      <dgm:spPr/>
    </dgm:pt>
    <dgm:pt modelId="{25A79EF3-97BF-418F-A6AD-37567BCC05F3}" type="pres">
      <dgm:prSet presAssocID="{3F419055-4A43-487C-86E8-332DB850482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88174A-7A8F-4013-9554-37D26980B8CB}" type="pres">
      <dgm:prSet presAssocID="{3F419055-4A43-487C-86E8-332DB8504828}" presName="textaccent1" presStyleCnt="0"/>
      <dgm:spPr/>
    </dgm:pt>
    <dgm:pt modelId="{CDDB0781-1287-4813-AD16-66E5B7A01C47}" type="pres">
      <dgm:prSet presAssocID="{3F419055-4A43-487C-86E8-332DB8504828}" presName="accentRepeatNode" presStyleLbl="solidAlignAcc1" presStyleIdx="0" presStyleCnt="8"/>
      <dgm:spPr/>
    </dgm:pt>
    <dgm:pt modelId="{A52F391F-A0E8-48C3-B9F3-2849C512DD0D}" type="pres">
      <dgm:prSet presAssocID="{9D3102AE-3966-4051-B1CD-5EFDF10E8201}" presName="image1" presStyleCnt="0"/>
      <dgm:spPr/>
    </dgm:pt>
    <dgm:pt modelId="{1F971BE8-D65B-4482-87E9-28C15C8487D2}" type="pres">
      <dgm:prSet presAssocID="{9D3102AE-3966-4051-B1CD-5EFDF10E8201}" presName="imageRepeatNode" presStyleLbl="alignAcc1" presStyleIdx="0" presStyleCnt="4"/>
      <dgm:spPr/>
      <dgm:t>
        <a:bodyPr/>
        <a:lstStyle/>
        <a:p>
          <a:endParaRPr lang="en-GB"/>
        </a:p>
      </dgm:t>
    </dgm:pt>
    <dgm:pt modelId="{D98E69C3-4912-4CDD-9692-955301FF6909}" type="pres">
      <dgm:prSet presAssocID="{9D3102AE-3966-4051-B1CD-5EFDF10E8201}" presName="imageaccent1" presStyleCnt="0"/>
      <dgm:spPr/>
    </dgm:pt>
    <dgm:pt modelId="{B54C40D6-6D13-4D63-A92C-7FD685687912}" type="pres">
      <dgm:prSet presAssocID="{9D3102AE-3966-4051-B1CD-5EFDF10E8201}" presName="accentRepeatNode" presStyleLbl="solidAlignAcc1" presStyleIdx="1" presStyleCnt="8"/>
      <dgm:spPr/>
    </dgm:pt>
    <dgm:pt modelId="{0AB1B274-D50D-4BA2-853F-164DDFB798B9}" type="pres">
      <dgm:prSet presAssocID="{68E3AED6-8F09-43BE-897D-27E783E68F2C}" presName="text2" presStyleCnt="0"/>
      <dgm:spPr/>
    </dgm:pt>
    <dgm:pt modelId="{1C003C23-006D-438D-867D-532FB76C24F2}" type="pres">
      <dgm:prSet presAssocID="{68E3AED6-8F09-43BE-897D-27E783E68F2C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C23E41-D147-44E3-B73C-CF30646A8C76}" type="pres">
      <dgm:prSet presAssocID="{68E3AED6-8F09-43BE-897D-27E783E68F2C}" presName="textaccent2" presStyleCnt="0"/>
      <dgm:spPr/>
    </dgm:pt>
    <dgm:pt modelId="{DC350000-13A5-40FD-9B54-5E0FDE2AFBE3}" type="pres">
      <dgm:prSet presAssocID="{68E3AED6-8F09-43BE-897D-27E783E68F2C}" presName="accentRepeatNode" presStyleLbl="solidAlignAcc1" presStyleIdx="2" presStyleCnt="8"/>
      <dgm:spPr/>
    </dgm:pt>
    <dgm:pt modelId="{BEEC4109-5BC3-4A16-866A-BBFEE5645374}" type="pres">
      <dgm:prSet presAssocID="{3980870C-EEB3-41B4-A13C-B52551E191C2}" presName="image2" presStyleCnt="0"/>
      <dgm:spPr/>
    </dgm:pt>
    <dgm:pt modelId="{E251F11C-2FC0-4827-922E-C4DA91A83786}" type="pres">
      <dgm:prSet presAssocID="{3980870C-EEB3-41B4-A13C-B52551E191C2}" presName="imageRepeatNode" presStyleLbl="alignAcc1" presStyleIdx="1" presStyleCnt="4"/>
      <dgm:spPr/>
      <dgm:t>
        <a:bodyPr/>
        <a:lstStyle/>
        <a:p>
          <a:endParaRPr lang="en-GB"/>
        </a:p>
      </dgm:t>
    </dgm:pt>
    <dgm:pt modelId="{44606229-F5B5-44FF-9A4E-EEFF5F1109D4}" type="pres">
      <dgm:prSet presAssocID="{3980870C-EEB3-41B4-A13C-B52551E191C2}" presName="imageaccent2" presStyleCnt="0"/>
      <dgm:spPr/>
    </dgm:pt>
    <dgm:pt modelId="{F749D6C0-52F1-4750-A142-C040EB339F98}" type="pres">
      <dgm:prSet presAssocID="{3980870C-EEB3-41B4-A13C-B52551E191C2}" presName="accentRepeatNode" presStyleLbl="solidAlignAcc1" presStyleIdx="3" presStyleCnt="8"/>
      <dgm:spPr/>
    </dgm:pt>
    <dgm:pt modelId="{E01FEFB1-D51A-44C7-87F2-AA1E175418CC}" type="pres">
      <dgm:prSet presAssocID="{346444E2-E286-4DCF-83DC-F79EF149DD9F}" presName="text3" presStyleCnt="0"/>
      <dgm:spPr/>
    </dgm:pt>
    <dgm:pt modelId="{D36DC4D2-88BB-4251-BEE2-FF56E6C2FE5E}" type="pres">
      <dgm:prSet presAssocID="{346444E2-E286-4DCF-83DC-F79EF149DD9F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567342-FE9F-400F-BB45-F43D6C3A7D1D}" type="pres">
      <dgm:prSet presAssocID="{346444E2-E286-4DCF-83DC-F79EF149DD9F}" presName="textaccent3" presStyleCnt="0"/>
      <dgm:spPr/>
    </dgm:pt>
    <dgm:pt modelId="{25244417-830A-40F0-90A6-2407281E8284}" type="pres">
      <dgm:prSet presAssocID="{346444E2-E286-4DCF-83DC-F79EF149DD9F}" presName="accentRepeatNode" presStyleLbl="solidAlignAcc1" presStyleIdx="4" presStyleCnt="8"/>
      <dgm:spPr/>
    </dgm:pt>
    <dgm:pt modelId="{04E60731-A54E-4B71-92BD-D11044CA5B08}" type="pres">
      <dgm:prSet presAssocID="{27446814-D595-4CEA-9CD6-3B66630ACE05}" presName="image3" presStyleCnt="0"/>
      <dgm:spPr/>
    </dgm:pt>
    <dgm:pt modelId="{025E1FD5-D317-42D7-BF23-163C062D2FB7}" type="pres">
      <dgm:prSet presAssocID="{27446814-D595-4CEA-9CD6-3B66630ACE05}" presName="imageRepeatNode" presStyleLbl="alignAcc1" presStyleIdx="2" presStyleCnt="4"/>
      <dgm:spPr/>
      <dgm:t>
        <a:bodyPr/>
        <a:lstStyle/>
        <a:p>
          <a:endParaRPr lang="en-GB"/>
        </a:p>
      </dgm:t>
    </dgm:pt>
    <dgm:pt modelId="{22AD33F9-2774-4134-84F0-3FB999BA358D}" type="pres">
      <dgm:prSet presAssocID="{27446814-D595-4CEA-9CD6-3B66630ACE05}" presName="imageaccent3" presStyleCnt="0"/>
      <dgm:spPr/>
    </dgm:pt>
    <dgm:pt modelId="{2B4D7F1A-3AF8-496F-A862-1D37C7A3CF6C}" type="pres">
      <dgm:prSet presAssocID="{27446814-D595-4CEA-9CD6-3B66630ACE05}" presName="accentRepeatNode" presStyleLbl="solidAlignAcc1" presStyleIdx="5" presStyleCnt="8"/>
      <dgm:spPr/>
    </dgm:pt>
    <dgm:pt modelId="{BD0C7E45-ADD9-4E84-9CB3-15D4BE31CB8D}" type="pres">
      <dgm:prSet presAssocID="{9616DC2D-AA30-4BDB-84A2-B796DC138A42}" presName="text4" presStyleCnt="0"/>
      <dgm:spPr/>
    </dgm:pt>
    <dgm:pt modelId="{11E5812C-826F-448D-BC46-C4008022C9B7}" type="pres">
      <dgm:prSet presAssocID="{9616DC2D-AA30-4BDB-84A2-B796DC138A42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58A0C6-F04A-40FD-8432-36126D15C1A6}" type="pres">
      <dgm:prSet presAssocID="{9616DC2D-AA30-4BDB-84A2-B796DC138A42}" presName="textaccent4" presStyleCnt="0"/>
      <dgm:spPr/>
    </dgm:pt>
    <dgm:pt modelId="{5E6DAAFA-F9F2-44C1-A643-1AEC349EB9E6}" type="pres">
      <dgm:prSet presAssocID="{9616DC2D-AA30-4BDB-84A2-B796DC138A42}" presName="accentRepeatNode" presStyleLbl="solidAlignAcc1" presStyleIdx="6" presStyleCnt="8"/>
      <dgm:spPr/>
    </dgm:pt>
    <dgm:pt modelId="{04C241BA-61B7-4E56-B369-175DA8030528}" type="pres">
      <dgm:prSet presAssocID="{316A6822-446D-429E-9265-BE31EF2F9841}" presName="image4" presStyleCnt="0"/>
      <dgm:spPr/>
    </dgm:pt>
    <dgm:pt modelId="{4ECADF9D-5CCD-4291-9951-C920B509ACF1}" type="pres">
      <dgm:prSet presAssocID="{316A6822-446D-429E-9265-BE31EF2F9841}" presName="imageRepeatNode" presStyleLbl="alignAcc1" presStyleIdx="3" presStyleCnt="4"/>
      <dgm:spPr/>
      <dgm:t>
        <a:bodyPr/>
        <a:lstStyle/>
        <a:p>
          <a:endParaRPr lang="en-GB"/>
        </a:p>
      </dgm:t>
    </dgm:pt>
    <dgm:pt modelId="{943618D0-DCE9-42D4-8BFA-2E70EC3DD64A}" type="pres">
      <dgm:prSet presAssocID="{316A6822-446D-429E-9265-BE31EF2F9841}" presName="imageaccent4" presStyleCnt="0"/>
      <dgm:spPr/>
    </dgm:pt>
    <dgm:pt modelId="{DF919CEB-90F0-47C0-9D8A-7BFA81DAB9B0}" type="pres">
      <dgm:prSet presAssocID="{316A6822-446D-429E-9265-BE31EF2F9841}" presName="accentRepeatNode" presStyleLbl="solidAlignAcc1" presStyleIdx="7" presStyleCnt="8"/>
      <dgm:spPr/>
    </dgm:pt>
  </dgm:ptLst>
  <dgm:cxnLst>
    <dgm:cxn modelId="{2A29DFD0-38BB-493D-A19E-2F2FCE06F4EA}" type="presOf" srcId="{3F419055-4A43-487C-86E8-332DB8504828}" destId="{25A79EF3-97BF-418F-A6AD-37567BCC05F3}" srcOrd="0" destOrd="0" presId="urn:microsoft.com/office/officeart/2008/layout/HexagonCluster"/>
    <dgm:cxn modelId="{B379A0D2-947A-4762-A810-1CD27A70C6A8}" type="presOf" srcId="{6F8C79A6-E94B-47E0-85FA-CF996C723B95}" destId="{BE15DF66-2E51-406B-8426-C723A4E1CF3D}" srcOrd="0" destOrd="0" presId="urn:microsoft.com/office/officeart/2008/layout/HexagonCluster"/>
    <dgm:cxn modelId="{B23488A7-3431-4777-B6A6-895DCF3C6873}" type="presOf" srcId="{27446814-D595-4CEA-9CD6-3B66630ACE05}" destId="{025E1FD5-D317-42D7-BF23-163C062D2FB7}" srcOrd="0" destOrd="0" presId="urn:microsoft.com/office/officeart/2008/layout/HexagonCluster"/>
    <dgm:cxn modelId="{1B84255C-764B-4C46-90C2-92DE93D4FDFB}" type="presOf" srcId="{316A6822-446D-429E-9265-BE31EF2F9841}" destId="{4ECADF9D-5CCD-4291-9951-C920B509ACF1}" srcOrd="0" destOrd="0" presId="urn:microsoft.com/office/officeart/2008/layout/HexagonCluster"/>
    <dgm:cxn modelId="{3CE9C2D8-1DC6-4892-B7FB-75835D4FD634}" srcId="{6F8C79A6-E94B-47E0-85FA-CF996C723B95}" destId="{9616DC2D-AA30-4BDB-84A2-B796DC138A42}" srcOrd="3" destOrd="0" parTransId="{DBC784FA-E43F-4DDA-BFA1-D38028763799}" sibTransId="{316A6822-446D-429E-9265-BE31EF2F9841}"/>
    <dgm:cxn modelId="{CDAFEC30-A3BB-4ED3-AB0E-E8D3B2623B56}" type="presOf" srcId="{3980870C-EEB3-41B4-A13C-B52551E191C2}" destId="{E251F11C-2FC0-4827-922E-C4DA91A83786}" srcOrd="0" destOrd="0" presId="urn:microsoft.com/office/officeart/2008/layout/HexagonCluster"/>
    <dgm:cxn modelId="{E68A9642-80A7-4A0C-92DB-8296606F1BA2}" type="presOf" srcId="{9D3102AE-3966-4051-B1CD-5EFDF10E8201}" destId="{1F971BE8-D65B-4482-87E9-28C15C8487D2}" srcOrd="0" destOrd="0" presId="urn:microsoft.com/office/officeart/2008/layout/HexagonCluster"/>
    <dgm:cxn modelId="{C2BE57A7-EC10-4DFD-BC4A-9EFFFE91C7A5}" type="presOf" srcId="{68E3AED6-8F09-43BE-897D-27E783E68F2C}" destId="{1C003C23-006D-438D-867D-532FB76C24F2}" srcOrd="0" destOrd="0" presId="urn:microsoft.com/office/officeart/2008/layout/HexagonCluster"/>
    <dgm:cxn modelId="{6A54DA1E-EEDF-4617-8F23-96AD2C3FB2CE}" srcId="{6F8C79A6-E94B-47E0-85FA-CF996C723B95}" destId="{346444E2-E286-4DCF-83DC-F79EF149DD9F}" srcOrd="2" destOrd="0" parTransId="{22759392-08D8-48F0-BDF5-ED3829F0715E}" sibTransId="{27446814-D595-4CEA-9CD6-3B66630ACE05}"/>
    <dgm:cxn modelId="{79A89E0B-034F-4095-8AD4-59BFA4F0DB88}" type="presOf" srcId="{346444E2-E286-4DCF-83DC-F79EF149DD9F}" destId="{D36DC4D2-88BB-4251-BEE2-FF56E6C2FE5E}" srcOrd="0" destOrd="0" presId="urn:microsoft.com/office/officeart/2008/layout/HexagonCluster"/>
    <dgm:cxn modelId="{7C148CCF-449D-4C49-B894-717855536A5A}" srcId="{6F8C79A6-E94B-47E0-85FA-CF996C723B95}" destId="{3F419055-4A43-487C-86E8-332DB8504828}" srcOrd="0" destOrd="0" parTransId="{9A220AEB-D919-4848-AFDD-7625AD4BE970}" sibTransId="{9D3102AE-3966-4051-B1CD-5EFDF10E8201}"/>
    <dgm:cxn modelId="{F94386AF-59F8-4D73-AE35-C1A7573498A4}" type="presOf" srcId="{9616DC2D-AA30-4BDB-84A2-B796DC138A42}" destId="{11E5812C-826F-448D-BC46-C4008022C9B7}" srcOrd="0" destOrd="0" presId="urn:microsoft.com/office/officeart/2008/layout/HexagonCluster"/>
    <dgm:cxn modelId="{FE616D5D-F43E-43E2-AA90-E5FBEB1A5FF9}" srcId="{6F8C79A6-E94B-47E0-85FA-CF996C723B95}" destId="{68E3AED6-8F09-43BE-897D-27E783E68F2C}" srcOrd="1" destOrd="0" parTransId="{754A0735-B2F2-422F-9A4D-A88035BB5115}" sibTransId="{3980870C-EEB3-41B4-A13C-B52551E191C2}"/>
    <dgm:cxn modelId="{87F0DCE4-1739-410D-AE78-23FD51E24B98}" type="presParOf" srcId="{BE15DF66-2E51-406B-8426-C723A4E1CF3D}" destId="{C3D077D1-B370-47D0-80CA-CC9C4496E531}" srcOrd="0" destOrd="0" presId="urn:microsoft.com/office/officeart/2008/layout/HexagonCluster"/>
    <dgm:cxn modelId="{C0E780AA-04A0-406A-93A1-D678D930D2C0}" type="presParOf" srcId="{C3D077D1-B370-47D0-80CA-CC9C4496E531}" destId="{25A79EF3-97BF-418F-A6AD-37567BCC05F3}" srcOrd="0" destOrd="0" presId="urn:microsoft.com/office/officeart/2008/layout/HexagonCluster"/>
    <dgm:cxn modelId="{5A670488-BB6D-46A8-B56F-ED31DDC6F37E}" type="presParOf" srcId="{BE15DF66-2E51-406B-8426-C723A4E1CF3D}" destId="{C188174A-7A8F-4013-9554-37D26980B8CB}" srcOrd="1" destOrd="0" presId="urn:microsoft.com/office/officeart/2008/layout/HexagonCluster"/>
    <dgm:cxn modelId="{52EE9DDD-2CB6-4021-85BB-3CC6FD1E3FC9}" type="presParOf" srcId="{C188174A-7A8F-4013-9554-37D26980B8CB}" destId="{CDDB0781-1287-4813-AD16-66E5B7A01C47}" srcOrd="0" destOrd="0" presId="urn:microsoft.com/office/officeart/2008/layout/HexagonCluster"/>
    <dgm:cxn modelId="{DC4BF635-30DE-4BFD-A44E-4B2C50F2BAB2}" type="presParOf" srcId="{BE15DF66-2E51-406B-8426-C723A4E1CF3D}" destId="{A52F391F-A0E8-48C3-B9F3-2849C512DD0D}" srcOrd="2" destOrd="0" presId="urn:microsoft.com/office/officeart/2008/layout/HexagonCluster"/>
    <dgm:cxn modelId="{2010DC14-6733-4E60-B2AC-5504A0E98DDC}" type="presParOf" srcId="{A52F391F-A0E8-48C3-B9F3-2849C512DD0D}" destId="{1F971BE8-D65B-4482-87E9-28C15C8487D2}" srcOrd="0" destOrd="0" presId="urn:microsoft.com/office/officeart/2008/layout/HexagonCluster"/>
    <dgm:cxn modelId="{862703A3-3357-43E9-B11A-C85C8258AD72}" type="presParOf" srcId="{BE15DF66-2E51-406B-8426-C723A4E1CF3D}" destId="{D98E69C3-4912-4CDD-9692-955301FF6909}" srcOrd="3" destOrd="0" presId="urn:microsoft.com/office/officeart/2008/layout/HexagonCluster"/>
    <dgm:cxn modelId="{5954177A-4FA0-4A74-9FEB-31647B27933A}" type="presParOf" srcId="{D98E69C3-4912-4CDD-9692-955301FF6909}" destId="{B54C40D6-6D13-4D63-A92C-7FD685687912}" srcOrd="0" destOrd="0" presId="urn:microsoft.com/office/officeart/2008/layout/HexagonCluster"/>
    <dgm:cxn modelId="{709CBE4F-AE0C-4CE9-8ADF-11153F649C9E}" type="presParOf" srcId="{BE15DF66-2E51-406B-8426-C723A4E1CF3D}" destId="{0AB1B274-D50D-4BA2-853F-164DDFB798B9}" srcOrd="4" destOrd="0" presId="urn:microsoft.com/office/officeart/2008/layout/HexagonCluster"/>
    <dgm:cxn modelId="{348CD098-D4B3-4E37-9674-26EBE357FA33}" type="presParOf" srcId="{0AB1B274-D50D-4BA2-853F-164DDFB798B9}" destId="{1C003C23-006D-438D-867D-532FB76C24F2}" srcOrd="0" destOrd="0" presId="urn:microsoft.com/office/officeart/2008/layout/HexagonCluster"/>
    <dgm:cxn modelId="{291B5673-2A3B-4A16-BDF2-B9C220722C7D}" type="presParOf" srcId="{BE15DF66-2E51-406B-8426-C723A4E1CF3D}" destId="{30C23E41-D147-44E3-B73C-CF30646A8C76}" srcOrd="5" destOrd="0" presId="urn:microsoft.com/office/officeart/2008/layout/HexagonCluster"/>
    <dgm:cxn modelId="{6C6CB49A-6CEE-41E3-98E3-05C40FAFAC40}" type="presParOf" srcId="{30C23E41-D147-44E3-B73C-CF30646A8C76}" destId="{DC350000-13A5-40FD-9B54-5E0FDE2AFBE3}" srcOrd="0" destOrd="0" presId="urn:microsoft.com/office/officeart/2008/layout/HexagonCluster"/>
    <dgm:cxn modelId="{865A9545-C9BC-4050-A3F7-C0E7221FBD8D}" type="presParOf" srcId="{BE15DF66-2E51-406B-8426-C723A4E1CF3D}" destId="{BEEC4109-5BC3-4A16-866A-BBFEE5645374}" srcOrd="6" destOrd="0" presId="urn:microsoft.com/office/officeart/2008/layout/HexagonCluster"/>
    <dgm:cxn modelId="{5FEF52A0-7DB7-41DF-B3B2-3E41E1083818}" type="presParOf" srcId="{BEEC4109-5BC3-4A16-866A-BBFEE5645374}" destId="{E251F11C-2FC0-4827-922E-C4DA91A83786}" srcOrd="0" destOrd="0" presId="urn:microsoft.com/office/officeart/2008/layout/HexagonCluster"/>
    <dgm:cxn modelId="{9D0B4C13-05BA-460A-A702-B6347E388A9E}" type="presParOf" srcId="{BE15DF66-2E51-406B-8426-C723A4E1CF3D}" destId="{44606229-F5B5-44FF-9A4E-EEFF5F1109D4}" srcOrd="7" destOrd="0" presId="urn:microsoft.com/office/officeart/2008/layout/HexagonCluster"/>
    <dgm:cxn modelId="{B0A352C5-0712-494F-9657-404B304618E6}" type="presParOf" srcId="{44606229-F5B5-44FF-9A4E-EEFF5F1109D4}" destId="{F749D6C0-52F1-4750-A142-C040EB339F98}" srcOrd="0" destOrd="0" presId="urn:microsoft.com/office/officeart/2008/layout/HexagonCluster"/>
    <dgm:cxn modelId="{C2CF2C7C-4246-4D65-BDB4-EE3E84FC820D}" type="presParOf" srcId="{BE15DF66-2E51-406B-8426-C723A4E1CF3D}" destId="{E01FEFB1-D51A-44C7-87F2-AA1E175418CC}" srcOrd="8" destOrd="0" presId="urn:microsoft.com/office/officeart/2008/layout/HexagonCluster"/>
    <dgm:cxn modelId="{E695FC02-97D2-4624-A9F1-BC400FE58E75}" type="presParOf" srcId="{E01FEFB1-D51A-44C7-87F2-AA1E175418CC}" destId="{D36DC4D2-88BB-4251-BEE2-FF56E6C2FE5E}" srcOrd="0" destOrd="0" presId="urn:microsoft.com/office/officeart/2008/layout/HexagonCluster"/>
    <dgm:cxn modelId="{173BB33B-FA89-4FD5-95DE-D5DE6FBD207B}" type="presParOf" srcId="{BE15DF66-2E51-406B-8426-C723A4E1CF3D}" destId="{55567342-FE9F-400F-BB45-F43D6C3A7D1D}" srcOrd="9" destOrd="0" presId="urn:microsoft.com/office/officeart/2008/layout/HexagonCluster"/>
    <dgm:cxn modelId="{66D3B84E-77E5-42BF-8E22-16254EF1F5B8}" type="presParOf" srcId="{55567342-FE9F-400F-BB45-F43D6C3A7D1D}" destId="{25244417-830A-40F0-90A6-2407281E8284}" srcOrd="0" destOrd="0" presId="urn:microsoft.com/office/officeart/2008/layout/HexagonCluster"/>
    <dgm:cxn modelId="{2F32C02E-C9E3-43E1-9AFD-B0EF803C3815}" type="presParOf" srcId="{BE15DF66-2E51-406B-8426-C723A4E1CF3D}" destId="{04E60731-A54E-4B71-92BD-D11044CA5B08}" srcOrd="10" destOrd="0" presId="urn:microsoft.com/office/officeart/2008/layout/HexagonCluster"/>
    <dgm:cxn modelId="{AFDBE09F-62BF-4F31-9213-F516369B7B87}" type="presParOf" srcId="{04E60731-A54E-4B71-92BD-D11044CA5B08}" destId="{025E1FD5-D317-42D7-BF23-163C062D2FB7}" srcOrd="0" destOrd="0" presId="urn:microsoft.com/office/officeart/2008/layout/HexagonCluster"/>
    <dgm:cxn modelId="{BB144621-A904-4AF1-9417-7265D056057F}" type="presParOf" srcId="{BE15DF66-2E51-406B-8426-C723A4E1CF3D}" destId="{22AD33F9-2774-4134-84F0-3FB999BA358D}" srcOrd="11" destOrd="0" presId="urn:microsoft.com/office/officeart/2008/layout/HexagonCluster"/>
    <dgm:cxn modelId="{CC9E1D0A-2EA8-486D-90E0-9394595CCDAB}" type="presParOf" srcId="{22AD33F9-2774-4134-84F0-3FB999BA358D}" destId="{2B4D7F1A-3AF8-496F-A862-1D37C7A3CF6C}" srcOrd="0" destOrd="0" presId="urn:microsoft.com/office/officeart/2008/layout/HexagonCluster"/>
    <dgm:cxn modelId="{1C712D78-A72E-48E6-B5DA-88943900E519}" type="presParOf" srcId="{BE15DF66-2E51-406B-8426-C723A4E1CF3D}" destId="{BD0C7E45-ADD9-4E84-9CB3-15D4BE31CB8D}" srcOrd="12" destOrd="0" presId="urn:microsoft.com/office/officeart/2008/layout/HexagonCluster"/>
    <dgm:cxn modelId="{9BC2CAEA-C325-4203-9A7B-4E10C5066420}" type="presParOf" srcId="{BD0C7E45-ADD9-4E84-9CB3-15D4BE31CB8D}" destId="{11E5812C-826F-448D-BC46-C4008022C9B7}" srcOrd="0" destOrd="0" presId="urn:microsoft.com/office/officeart/2008/layout/HexagonCluster"/>
    <dgm:cxn modelId="{CCDA1E23-07A3-4963-8890-85729C6196F8}" type="presParOf" srcId="{BE15DF66-2E51-406B-8426-C723A4E1CF3D}" destId="{B858A0C6-F04A-40FD-8432-36126D15C1A6}" srcOrd="13" destOrd="0" presId="urn:microsoft.com/office/officeart/2008/layout/HexagonCluster"/>
    <dgm:cxn modelId="{527F927E-B591-4142-8992-402ED9E79D34}" type="presParOf" srcId="{B858A0C6-F04A-40FD-8432-36126D15C1A6}" destId="{5E6DAAFA-F9F2-44C1-A643-1AEC349EB9E6}" srcOrd="0" destOrd="0" presId="urn:microsoft.com/office/officeart/2008/layout/HexagonCluster"/>
    <dgm:cxn modelId="{9DAC5030-CDB6-40E5-97EE-AA06612A3AD0}" type="presParOf" srcId="{BE15DF66-2E51-406B-8426-C723A4E1CF3D}" destId="{04C241BA-61B7-4E56-B369-175DA8030528}" srcOrd="14" destOrd="0" presId="urn:microsoft.com/office/officeart/2008/layout/HexagonCluster"/>
    <dgm:cxn modelId="{FAB920D0-317E-4810-BFC7-CDD6670D7EAA}" type="presParOf" srcId="{04C241BA-61B7-4E56-B369-175DA8030528}" destId="{4ECADF9D-5CCD-4291-9951-C920B509ACF1}" srcOrd="0" destOrd="0" presId="urn:microsoft.com/office/officeart/2008/layout/HexagonCluster"/>
    <dgm:cxn modelId="{3511E2C7-33D2-4AA8-895B-24CF6B4960D5}" type="presParOf" srcId="{BE15DF66-2E51-406B-8426-C723A4E1CF3D}" destId="{943618D0-DCE9-42D4-8BFA-2E70EC3DD64A}" srcOrd="15" destOrd="0" presId="urn:microsoft.com/office/officeart/2008/layout/HexagonCluster"/>
    <dgm:cxn modelId="{9ED0C4A9-1B83-434C-9288-C3A118AFE47C}" type="presParOf" srcId="{943618D0-DCE9-42D4-8BFA-2E70EC3DD64A}" destId="{DF919CEB-90F0-47C0-9D8A-7BFA81DAB9B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9F3F89-FEAE-4EF8-8F7C-712A25C3EED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CF6B4-45D4-4C0B-85A5-C90FAEB227C9}">
      <dgm:prSet phldrT="[Text]" custT="1"/>
      <dgm:spPr>
        <a:ln w="38100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1200" dirty="0" smtClean="0"/>
            <a:t>Participatory Scoping</a:t>
          </a:r>
          <a:endParaRPr lang="en-US" sz="1200" dirty="0"/>
        </a:p>
      </dgm:t>
    </dgm:pt>
    <dgm:pt modelId="{E41C2D7F-38CA-4480-93A5-A85539107F2A}" type="parTrans" cxnId="{6ED6C151-79E4-4A23-8F90-A3EF00594311}">
      <dgm:prSet/>
      <dgm:spPr/>
      <dgm:t>
        <a:bodyPr/>
        <a:lstStyle/>
        <a:p>
          <a:endParaRPr lang="en-US"/>
        </a:p>
      </dgm:t>
    </dgm:pt>
    <dgm:pt modelId="{1ADDCC84-6DBF-41C9-ACFE-FC9CB96AD9FC}" type="sibTrans" cxnId="{6ED6C151-79E4-4A23-8F90-A3EF00594311}">
      <dgm:prSet/>
      <dgm:spPr/>
      <dgm:t>
        <a:bodyPr/>
        <a:lstStyle/>
        <a:p>
          <a:endParaRPr lang="en-US"/>
        </a:p>
      </dgm:t>
    </dgm:pt>
    <dgm:pt modelId="{CE424A2A-208B-4451-94FF-80EF4D13891F}">
      <dgm:prSet phldrT="[Text]"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 smtClean="0"/>
            <a:t>System Evaluation Across Cases</a:t>
          </a:r>
          <a:endParaRPr lang="en-US" dirty="0"/>
        </a:p>
      </dgm:t>
    </dgm:pt>
    <dgm:pt modelId="{21A077FA-4C6B-4D5C-A667-3E3058BCD56E}" type="parTrans" cxnId="{5434C438-3342-4FCF-8C50-089DF3962E1B}">
      <dgm:prSet/>
      <dgm:spPr/>
      <dgm:t>
        <a:bodyPr/>
        <a:lstStyle/>
        <a:p>
          <a:endParaRPr lang="en-US"/>
        </a:p>
      </dgm:t>
    </dgm:pt>
    <dgm:pt modelId="{9E1652A8-9B76-4D92-9BD9-A6325A1DF072}" type="sibTrans" cxnId="{5434C438-3342-4FCF-8C50-089DF3962E1B}">
      <dgm:prSet/>
      <dgm:spPr/>
      <dgm:t>
        <a:bodyPr/>
        <a:lstStyle/>
        <a:p>
          <a:endParaRPr lang="en-US"/>
        </a:p>
      </dgm:t>
    </dgm:pt>
    <dgm:pt modelId="{C8B82952-1C4B-4861-ADA9-E02E96CD5FD5}">
      <dgm:prSet phldrT="[Text]"/>
      <dgm:spPr/>
      <dgm:t>
        <a:bodyPr/>
        <a:lstStyle/>
        <a:p>
          <a:r>
            <a:rPr lang="en-US" dirty="0" smtClean="0"/>
            <a:t>Vulnerability Assessment</a:t>
          </a:r>
          <a:endParaRPr lang="en-US" dirty="0"/>
        </a:p>
      </dgm:t>
    </dgm:pt>
    <dgm:pt modelId="{DE9E4959-0003-402B-BCA8-34067C1DA0CF}" type="parTrans" cxnId="{1A476B36-84FB-4605-A2A1-748EEA495926}">
      <dgm:prSet/>
      <dgm:spPr/>
      <dgm:t>
        <a:bodyPr/>
        <a:lstStyle/>
        <a:p>
          <a:endParaRPr lang="en-US"/>
        </a:p>
      </dgm:t>
    </dgm:pt>
    <dgm:pt modelId="{84172415-12AB-4028-A4C4-2C2933D3EE05}" type="sibTrans" cxnId="{1A476B36-84FB-4605-A2A1-748EEA495926}">
      <dgm:prSet/>
      <dgm:spPr/>
      <dgm:t>
        <a:bodyPr/>
        <a:lstStyle/>
        <a:p>
          <a:endParaRPr lang="en-US"/>
        </a:p>
      </dgm:t>
    </dgm:pt>
    <dgm:pt modelId="{BEFDB368-9C75-43E3-A5AB-FFA606A905BB}">
      <dgm:prSet phldrT="[Text]"/>
      <dgm:spPr/>
      <dgm:t>
        <a:bodyPr/>
        <a:lstStyle/>
        <a:p>
          <a:r>
            <a:rPr lang="en-US" dirty="0" smtClean="0"/>
            <a:t>Adaptation Tradeoffs</a:t>
          </a:r>
          <a:endParaRPr lang="en-US" dirty="0"/>
        </a:p>
      </dgm:t>
    </dgm:pt>
    <dgm:pt modelId="{A4C27BBC-618C-4463-8DEA-69B2C0D5E34F}" type="parTrans" cxnId="{4A77C272-F4F6-4F04-ABC3-7D21B01BAF82}">
      <dgm:prSet/>
      <dgm:spPr/>
      <dgm:t>
        <a:bodyPr/>
        <a:lstStyle/>
        <a:p>
          <a:endParaRPr lang="en-US"/>
        </a:p>
      </dgm:t>
    </dgm:pt>
    <dgm:pt modelId="{AB762E77-6243-4633-BDDA-5113964BDC4C}" type="sibTrans" cxnId="{4A77C272-F4F6-4F04-ABC3-7D21B01BAF82}">
      <dgm:prSet/>
      <dgm:spPr/>
      <dgm:t>
        <a:bodyPr/>
        <a:lstStyle/>
        <a:p>
          <a:endParaRPr lang="en-US"/>
        </a:p>
      </dgm:t>
    </dgm:pt>
    <dgm:pt modelId="{4833ABDF-B724-44B5-B804-115532CA80A1}" type="pres">
      <dgm:prSet presAssocID="{289F3F89-FEAE-4EF8-8F7C-712A25C3EED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1E4050-2DF8-4628-80DB-F92BA388EDFB}" type="pres">
      <dgm:prSet presAssocID="{AC5CF6B4-45D4-4C0B-85A5-C90FAEB227C9}" presName="node" presStyleLbl="node1" presStyleIdx="0" presStyleCnt="4" custRadScaleRad="100124" custRadScaleInc="-6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D70F7-D5E5-4EB6-B7F5-8B018C448EC8}" type="pres">
      <dgm:prSet presAssocID="{1ADDCC84-6DBF-41C9-ACFE-FC9CB96AD9F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BEFEAAFF-BE4F-4F4D-ABDB-36448221BA91}" type="pres">
      <dgm:prSet presAssocID="{1ADDCC84-6DBF-41C9-ACFE-FC9CB96AD9F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570BF9E-A6BA-4BA7-B64A-E5B501FD3B9F}" type="pres">
      <dgm:prSet presAssocID="{CE424A2A-208B-4451-94FF-80EF4D13891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A7400-96E4-4816-BDD5-14DFFA49E5D2}" type="pres">
      <dgm:prSet presAssocID="{9E1652A8-9B76-4D92-9BD9-A6325A1DF072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997AE77-A350-45E5-91B5-73978CD56F96}" type="pres">
      <dgm:prSet presAssocID="{9E1652A8-9B76-4D92-9BD9-A6325A1DF07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80C5E89-92CE-47F8-A109-F9456BE6A827}" type="pres">
      <dgm:prSet presAssocID="{C8B82952-1C4B-4861-ADA9-E02E96CD5F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6E620-3372-4795-96EB-AEE81A807F82}" type="pres">
      <dgm:prSet presAssocID="{84172415-12AB-4028-A4C4-2C2933D3EE0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B53E039-9236-45EA-B210-074002424F04}" type="pres">
      <dgm:prSet presAssocID="{84172415-12AB-4028-A4C4-2C2933D3EE0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4FA34E5-9FBC-4AF8-B363-4BF378172822}" type="pres">
      <dgm:prSet presAssocID="{BEFDB368-9C75-43E3-A5AB-FFA606A905B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D7ECB-DE6E-4FE1-98CB-53F844B00FB5}" type="pres">
      <dgm:prSet presAssocID="{AB762E77-6243-4633-BDDA-5113964BDC4C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F792A38-5FF4-4777-ADA3-78D93704DE86}" type="pres">
      <dgm:prSet presAssocID="{AB762E77-6243-4633-BDDA-5113964BDC4C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1A476B36-84FB-4605-A2A1-748EEA495926}" srcId="{289F3F89-FEAE-4EF8-8F7C-712A25C3EED6}" destId="{C8B82952-1C4B-4861-ADA9-E02E96CD5FD5}" srcOrd="2" destOrd="0" parTransId="{DE9E4959-0003-402B-BCA8-34067C1DA0CF}" sibTransId="{84172415-12AB-4028-A4C4-2C2933D3EE05}"/>
    <dgm:cxn modelId="{D548CA96-7604-44E2-9FC7-659E21E74DCD}" type="presOf" srcId="{CE424A2A-208B-4451-94FF-80EF4D13891F}" destId="{4570BF9E-A6BA-4BA7-B64A-E5B501FD3B9F}" srcOrd="0" destOrd="0" presId="urn:microsoft.com/office/officeart/2005/8/layout/cycle2"/>
    <dgm:cxn modelId="{6ED6C151-79E4-4A23-8F90-A3EF00594311}" srcId="{289F3F89-FEAE-4EF8-8F7C-712A25C3EED6}" destId="{AC5CF6B4-45D4-4C0B-85A5-C90FAEB227C9}" srcOrd="0" destOrd="0" parTransId="{E41C2D7F-38CA-4480-93A5-A85539107F2A}" sibTransId="{1ADDCC84-6DBF-41C9-ACFE-FC9CB96AD9FC}"/>
    <dgm:cxn modelId="{A3D2F71D-D911-4CC0-A3C4-F94C429528ED}" type="presOf" srcId="{1ADDCC84-6DBF-41C9-ACFE-FC9CB96AD9FC}" destId="{720D70F7-D5E5-4EB6-B7F5-8B018C448EC8}" srcOrd="0" destOrd="0" presId="urn:microsoft.com/office/officeart/2005/8/layout/cycle2"/>
    <dgm:cxn modelId="{5434C438-3342-4FCF-8C50-089DF3962E1B}" srcId="{289F3F89-FEAE-4EF8-8F7C-712A25C3EED6}" destId="{CE424A2A-208B-4451-94FF-80EF4D13891F}" srcOrd="1" destOrd="0" parTransId="{21A077FA-4C6B-4D5C-A667-3E3058BCD56E}" sibTransId="{9E1652A8-9B76-4D92-9BD9-A6325A1DF072}"/>
    <dgm:cxn modelId="{00D55497-BD41-4015-A74D-02747AB5E5BA}" type="presOf" srcId="{C8B82952-1C4B-4861-ADA9-E02E96CD5FD5}" destId="{D80C5E89-92CE-47F8-A109-F9456BE6A827}" srcOrd="0" destOrd="0" presId="urn:microsoft.com/office/officeart/2005/8/layout/cycle2"/>
    <dgm:cxn modelId="{198790E6-4C88-43C6-BAF5-46C80E069DA1}" type="presOf" srcId="{AB762E77-6243-4633-BDDA-5113964BDC4C}" destId="{1F4D7ECB-DE6E-4FE1-98CB-53F844B00FB5}" srcOrd="0" destOrd="0" presId="urn:microsoft.com/office/officeart/2005/8/layout/cycle2"/>
    <dgm:cxn modelId="{7FF7A8DC-1859-4FFB-9B96-DA6CE5B1561F}" type="presOf" srcId="{84172415-12AB-4028-A4C4-2C2933D3EE05}" destId="{6FA6E620-3372-4795-96EB-AEE81A807F82}" srcOrd="0" destOrd="0" presId="urn:microsoft.com/office/officeart/2005/8/layout/cycle2"/>
    <dgm:cxn modelId="{6066AA28-DB0C-49E7-9994-C781561AC240}" type="presOf" srcId="{AB762E77-6243-4633-BDDA-5113964BDC4C}" destId="{0F792A38-5FF4-4777-ADA3-78D93704DE86}" srcOrd="1" destOrd="0" presId="urn:microsoft.com/office/officeart/2005/8/layout/cycle2"/>
    <dgm:cxn modelId="{B2E94A42-9ABA-4D57-AB7A-D73032C3DA9F}" type="presOf" srcId="{BEFDB368-9C75-43E3-A5AB-FFA606A905BB}" destId="{A4FA34E5-9FBC-4AF8-B363-4BF378172822}" srcOrd="0" destOrd="0" presId="urn:microsoft.com/office/officeart/2005/8/layout/cycle2"/>
    <dgm:cxn modelId="{9F795D8F-472A-41F3-B59C-1ECFDC07E62A}" type="presOf" srcId="{9E1652A8-9B76-4D92-9BD9-A6325A1DF072}" destId="{0D4A7400-96E4-4816-BDD5-14DFFA49E5D2}" srcOrd="0" destOrd="0" presId="urn:microsoft.com/office/officeart/2005/8/layout/cycle2"/>
    <dgm:cxn modelId="{2335C0B6-1249-4EA9-B899-39C7B442AAC4}" type="presOf" srcId="{1ADDCC84-6DBF-41C9-ACFE-FC9CB96AD9FC}" destId="{BEFEAAFF-BE4F-4F4D-ABDB-36448221BA91}" srcOrd="1" destOrd="0" presId="urn:microsoft.com/office/officeart/2005/8/layout/cycle2"/>
    <dgm:cxn modelId="{89A270BD-749B-4141-B3C5-1AE2C9B60E0E}" type="presOf" srcId="{9E1652A8-9B76-4D92-9BD9-A6325A1DF072}" destId="{0997AE77-A350-45E5-91B5-73978CD56F96}" srcOrd="1" destOrd="0" presId="urn:microsoft.com/office/officeart/2005/8/layout/cycle2"/>
    <dgm:cxn modelId="{E920010C-02D3-4FCD-B559-242F67632EF2}" type="presOf" srcId="{84172415-12AB-4028-A4C4-2C2933D3EE05}" destId="{BB53E039-9236-45EA-B210-074002424F04}" srcOrd="1" destOrd="0" presId="urn:microsoft.com/office/officeart/2005/8/layout/cycle2"/>
    <dgm:cxn modelId="{F9400E26-96C5-480A-B073-61A8BD6AF37E}" type="presOf" srcId="{289F3F89-FEAE-4EF8-8F7C-712A25C3EED6}" destId="{4833ABDF-B724-44B5-B804-115532CA80A1}" srcOrd="0" destOrd="0" presId="urn:microsoft.com/office/officeart/2005/8/layout/cycle2"/>
    <dgm:cxn modelId="{4A77C272-F4F6-4F04-ABC3-7D21B01BAF82}" srcId="{289F3F89-FEAE-4EF8-8F7C-712A25C3EED6}" destId="{BEFDB368-9C75-43E3-A5AB-FFA606A905BB}" srcOrd="3" destOrd="0" parTransId="{A4C27BBC-618C-4463-8DEA-69B2C0D5E34F}" sibTransId="{AB762E77-6243-4633-BDDA-5113964BDC4C}"/>
    <dgm:cxn modelId="{AA317870-8BF0-456F-8E47-8AEAF877842A}" type="presOf" srcId="{AC5CF6B4-45D4-4C0B-85A5-C90FAEB227C9}" destId="{031E4050-2DF8-4628-80DB-F92BA388EDFB}" srcOrd="0" destOrd="0" presId="urn:microsoft.com/office/officeart/2005/8/layout/cycle2"/>
    <dgm:cxn modelId="{1762DAEF-1F1C-4918-92E1-CC5B803A24F0}" type="presParOf" srcId="{4833ABDF-B724-44B5-B804-115532CA80A1}" destId="{031E4050-2DF8-4628-80DB-F92BA388EDFB}" srcOrd="0" destOrd="0" presId="urn:microsoft.com/office/officeart/2005/8/layout/cycle2"/>
    <dgm:cxn modelId="{B3943B5E-5834-428D-B063-B835E2DEDB4C}" type="presParOf" srcId="{4833ABDF-B724-44B5-B804-115532CA80A1}" destId="{720D70F7-D5E5-4EB6-B7F5-8B018C448EC8}" srcOrd="1" destOrd="0" presId="urn:microsoft.com/office/officeart/2005/8/layout/cycle2"/>
    <dgm:cxn modelId="{87A91583-E62D-4FA3-8BAB-889B73DF9888}" type="presParOf" srcId="{720D70F7-D5E5-4EB6-B7F5-8B018C448EC8}" destId="{BEFEAAFF-BE4F-4F4D-ABDB-36448221BA91}" srcOrd="0" destOrd="0" presId="urn:microsoft.com/office/officeart/2005/8/layout/cycle2"/>
    <dgm:cxn modelId="{F2F82D38-532D-4546-9378-3D6D31A091CA}" type="presParOf" srcId="{4833ABDF-B724-44B5-B804-115532CA80A1}" destId="{4570BF9E-A6BA-4BA7-B64A-E5B501FD3B9F}" srcOrd="2" destOrd="0" presId="urn:microsoft.com/office/officeart/2005/8/layout/cycle2"/>
    <dgm:cxn modelId="{A292F59D-8A75-4A18-8E12-86C8758D9EAE}" type="presParOf" srcId="{4833ABDF-B724-44B5-B804-115532CA80A1}" destId="{0D4A7400-96E4-4816-BDD5-14DFFA49E5D2}" srcOrd="3" destOrd="0" presId="urn:microsoft.com/office/officeart/2005/8/layout/cycle2"/>
    <dgm:cxn modelId="{9F6476F8-F79B-4CBA-9AD3-116F7C44A45E}" type="presParOf" srcId="{0D4A7400-96E4-4816-BDD5-14DFFA49E5D2}" destId="{0997AE77-A350-45E5-91B5-73978CD56F96}" srcOrd="0" destOrd="0" presId="urn:microsoft.com/office/officeart/2005/8/layout/cycle2"/>
    <dgm:cxn modelId="{D6CCF19E-50E0-4602-B176-B0DBB8BEA831}" type="presParOf" srcId="{4833ABDF-B724-44B5-B804-115532CA80A1}" destId="{D80C5E89-92CE-47F8-A109-F9456BE6A827}" srcOrd="4" destOrd="0" presId="urn:microsoft.com/office/officeart/2005/8/layout/cycle2"/>
    <dgm:cxn modelId="{0824A0B9-A632-4505-B0D7-D4CD379C6D23}" type="presParOf" srcId="{4833ABDF-B724-44B5-B804-115532CA80A1}" destId="{6FA6E620-3372-4795-96EB-AEE81A807F82}" srcOrd="5" destOrd="0" presId="urn:microsoft.com/office/officeart/2005/8/layout/cycle2"/>
    <dgm:cxn modelId="{A7E66D20-4C50-4DB0-BF89-C9675D4A3A3C}" type="presParOf" srcId="{6FA6E620-3372-4795-96EB-AEE81A807F82}" destId="{BB53E039-9236-45EA-B210-074002424F04}" srcOrd="0" destOrd="0" presId="urn:microsoft.com/office/officeart/2005/8/layout/cycle2"/>
    <dgm:cxn modelId="{2A3862FA-78A0-4073-88FF-EFEBDD2810E4}" type="presParOf" srcId="{4833ABDF-B724-44B5-B804-115532CA80A1}" destId="{A4FA34E5-9FBC-4AF8-B363-4BF378172822}" srcOrd="6" destOrd="0" presId="urn:microsoft.com/office/officeart/2005/8/layout/cycle2"/>
    <dgm:cxn modelId="{BA466EA8-AF4E-48FF-904A-8968E8089A9D}" type="presParOf" srcId="{4833ABDF-B724-44B5-B804-115532CA80A1}" destId="{1F4D7ECB-DE6E-4FE1-98CB-53F844B00FB5}" srcOrd="7" destOrd="0" presId="urn:microsoft.com/office/officeart/2005/8/layout/cycle2"/>
    <dgm:cxn modelId="{6A161590-6362-400B-B142-B136D233A3A0}" type="presParOf" srcId="{1F4D7ECB-DE6E-4FE1-98CB-53F844B00FB5}" destId="{0F792A38-5FF4-4777-ADA3-78D93704DE8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48B1C0-885A-483B-9C1C-DA262F1742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C0340F5-1B15-4C1F-B1DD-1BF48E70BAF4}">
      <dgm:prSet phldrT="[Text]"/>
      <dgm:spPr/>
      <dgm:t>
        <a:bodyPr/>
        <a:lstStyle/>
        <a:p>
          <a:r>
            <a:rPr lang="en-US" dirty="0" smtClean="0"/>
            <a:t>WEAP</a:t>
          </a:r>
          <a:endParaRPr lang="en-US" dirty="0"/>
        </a:p>
      </dgm:t>
    </dgm:pt>
    <dgm:pt modelId="{D8491CD5-B5B8-462C-B015-6DB3230B33D2}" type="parTrans" cxnId="{DCF1522D-CAB4-46A5-B598-A5B51B8DF51B}">
      <dgm:prSet/>
      <dgm:spPr/>
      <dgm:t>
        <a:bodyPr/>
        <a:lstStyle/>
        <a:p>
          <a:endParaRPr lang="en-US"/>
        </a:p>
      </dgm:t>
    </dgm:pt>
    <dgm:pt modelId="{0DE900D6-9FE7-4022-BEB9-8E7A6939E68F}" type="sibTrans" cxnId="{DCF1522D-CAB4-46A5-B598-A5B51B8DF51B}">
      <dgm:prSet/>
      <dgm:spPr/>
      <dgm:t>
        <a:bodyPr/>
        <a:lstStyle/>
        <a:p>
          <a:endParaRPr lang="en-US"/>
        </a:p>
      </dgm:t>
    </dgm:pt>
    <dgm:pt modelId="{3CB52BEC-61B9-41EC-9315-84FC5DF8CC6A}">
      <dgm:prSet phldrT="[Text]"/>
      <dgm:spPr/>
      <dgm:t>
        <a:bodyPr/>
        <a:lstStyle/>
        <a:p>
          <a:r>
            <a:rPr lang="en-US" dirty="0" smtClean="0"/>
            <a:t>Energy model</a:t>
          </a:r>
          <a:endParaRPr lang="en-US" dirty="0"/>
        </a:p>
      </dgm:t>
    </dgm:pt>
    <dgm:pt modelId="{91E81B57-8D56-416F-ACA1-E7E50E9C09F9}" type="parTrans" cxnId="{20A217D9-A3D2-4ECF-AA2A-689D6D2D7F17}">
      <dgm:prSet/>
      <dgm:spPr/>
      <dgm:t>
        <a:bodyPr/>
        <a:lstStyle/>
        <a:p>
          <a:endParaRPr lang="en-US"/>
        </a:p>
      </dgm:t>
    </dgm:pt>
    <dgm:pt modelId="{9DE19744-E939-4723-B8B5-CA2311307568}" type="sibTrans" cxnId="{20A217D9-A3D2-4ECF-AA2A-689D6D2D7F17}">
      <dgm:prSet/>
      <dgm:spPr/>
      <dgm:t>
        <a:bodyPr/>
        <a:lstStyle/>
        <a:p>
          <a:endParaRPr lang="en-US"/>
        </a:p>
      </dgm:t>
    </dgm:pt>
    <dgm:pt modelId="{7F207150-7AAB-4452-9B64-FC414EFD2173}">
      <dgm:prSet phldrT="[Text]"/>
      <dgm:spPr/>
      <dgm:t>
        <a:bodyPr/>
        <a:lstStyle/>
        <a:p>
          <a:r>
            <a:rPr lang="en-US" dirty="0" smtClean="0"/>
            <a:t>Optimal investment</a:t>
          </a:r>
          <a:endParaRPr lang="en-US" dirty="0"/>
        </a:p>
      </dgm:t>
    </dgm:pt>
    <dgm:pt modelId="{B2463BAF-7E63-4A0B-9C63-235519B83B29}" type="parTrans" cxnId="{244A9051-357F-452B-8113-00FF7CB5DEE8}">
      <dgm:prSet/>
      <dgm:spPr/>
      <dgm:t>
        <a:bodyPr/>
        <a:lstStyle/>
        <a:p>
          <a:endParaRPr lang="en-US"/>
        </a:p>
      </dgm:t>
    </dgm:pt>
    <dgm:pt modelId="{54F8FD38-F780-4F74-9BF6-63F13ACCBCC6}" type="sibTrans" cxnId="{244A9051-357F-452B-8113-00FF7CB5DEE8}">
      <dgm:prSet/>
      <dgm:spPr/>
      <dgm:t>
        <a:bodyPr/>
        <a:lstStyle/>
        <a:p>
          <a:endParaRPr lang="en-US"/>
        </a:p>
      </dgm:t>
    </dgm:pt>
    <dgm:pt modelId="{3E644BFC-734C-4FA5-B7F5-84B928819EA5}" type="pres">
      <dgm:prSet presAssocID="{5748B1C0-885A-483B-9C1C-DA262F17422F}" presName="Name0" presStyleCnt="0">
        <dgm:presLayoutVars>
          <dgm:dir/>
          <dgm:resizeHandles val="exact"/>
        </dgm:presLayoutVars>
      </dgm:prSet>
      <dgm:spPr/>
    </dgm:pt>
    <dgm:pt modelId="{BF822008-67A8-486E-AF1B-BCCB312F0512}" type="pres">
      <dgm:prSet presAssocID="{4C0340F5-1B15-4C1F-B1DD-1BF48E70BAF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C5627-F02B-4F45-ABF3-9309FF01482E}" type="pres">
      <dgm:prSet presAssocID="{0DE900D6-9FE7-4022-BEB9-8E7A6939E68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CD130EB-5FCF-49ED-B57F-E6EF8A819050}" type="pres">
      <dgm:prSet presAssocID="{0DE900D6-9FE7-4022-BEB9-8E7A6939E68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0C1E092-9B88-4BEE-8028-F35BFEA74942}" type="pres">
      <dgm:prSet presAssocID="{3CB52BEC-61B9-41EC-9315-84FC5DF8CC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9370F-C28C-4F21-999E-03F77464B59F}" type="pres">
      <dgm:prSet presAssocID="{9DE19744-E939-4723-B8B5-CA231130756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8CB0416-8EFB-44FD-85FC-B5B202AFFF6B}" type="pres">
      <dgm:prSet presAssocID="{9DE19744-E939-4723-B8B5-CA231130756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F630509A-58E1-44EF-8580-23889244E399}" type="pres">
      <dgm:prSet presAssocID="{7F207150-7AAB-4452-9B64-FC414EFD217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217D9-A3D2-4ECF-AA2A-689D6D2D7F17}" srcId="{5748B1C0-885A-483B-9C1C-DA262F17422F}" destId="{3CB52BEC-61B9-41EC-9315-84FC5DF8CC6A}" srcOrd="1" destOrd="0" parTransId="{91E81B57-8D56-416F-ACA1-E7E50E9C09F9}" sibTransId="{9DE19744-E939-4723-B8B5-CA2311307568}"/>
    <dgm:cxn modelId="{2D06BEFE-017D-42E6-966D-DFB90EADAE2D}" type="presOf" srcId="{9DE19744-E939-4723-B8B5-CA2311307568}" destId="{28CB0416-8EFB-44FD-85FC-B5B202AFFF6B}" srcOrd="1" destOrd="0" presId="urn:microsoft.com/office/officeart/2005/8/layout/process1"/>
    <dgm:cxn modelId="{06F693BC-BB70-4F3D-BF76-E312697ED794}" type="presOf" srcId="{9DE19744-E939-4723-B8B5-CA2311307568}" destId="{6AE9370F-C28C-4F21-999E-03F77464B59F}" srcOrd="0" destOrd="0" presId="urn:microsoft.com/office/officeart/2005/8/layout/process1"/>
    <dgm:cxn modelId="{244A9051-357F-452B-8113-00FF7CB5DEE8}" srcId="{5748B1C0-885A-483B-9C1C-DA262F17422F}" destId="{7F207150-7AAB-4452-9B64-FC414EFD2173}" srcOrd="2" destOrd="0" parTransId="{B2463BAF-7E63-4A0B-9C63-235519B83B29}" sibTransId="{54F8FD38-F780-4F74-9BF6-63F13ACCBCC6}"/>
    <dgm:cxn modelId="{DEA05DDD-DEA1-40C6-A12B-B62755F4CCAE}" type="presOf" srcId="{7F207150-7AAB-4452-9B64-FC414EFD2173}" destId="{F630509A-58E1-44EF-8580-23889244E399}" srcOrd="0" destOrd="0" presId="urn:microsoft.com/office/officeart/2005/8/layout/process1"/>
    <dgm:cxn modelId="{4A03EDAD-46A7-47BA-AC36-23550FBA392D}" type="presOf" srcId="{3CB52BEC-61B9-41EC-9315-84FC5DF8CC6A}" destId="{F0C1E092-9B88-4BEE-8028-F35BFEA74942}" srcOrd="0" destOrd="0" presId="urn:microsoft.com/office/officeart/2005/8/layout/process1"/>
    <dgm:cxn modelId="{D573AF72-EE97-4840-A096-16F11A31AC04}" type="presOf" srcId="{5748B1C0-885A-483B-9C1C-DA262F17422F}" destId="{3E644BFC-734C-4FA5-B7F5-84B928819EA5}" srcOrd="0" destOrd="0" presId="urn:microsoft.com/office/officeart/2005/8/layout/process1"/>
    <dgm:cxn modelId="{82B8C986-F7CA-4CF6-9F9F-A48EFC3E8EC8}" type="presOf" srcId="{0DE900D6-9FE7-4022-BEB9-8E7A6939E68F}" destId="{BCD130EB-5FCF-49ED-B57F-E6EF8A819050}" srcOrd="1" destOrd="0" presId="urn:microsoft.com/office/officeart/2005/8/layout/process1"/>
    <dgm:cxn modelId="{DCF1522D-CAB4-46A5-B598-A5B51B8DF51B}" srcId="{5748B1C0-885A-483B-9C1C-DA262F17422F}" destId="{4C0340F5-1B15-4C1F-B1DD-1BF48E70BAF4}" srcOrd="0" destOrd="0" parTransId="{D8491CD5-B5B8-462C-B015-6DB3230B33D2}" sibTransId="{0DE900D6-9FE7-4022-BEB9-8E7A6939E68F}"/>
    <dgm:cxn modelId="{547C9A5D-82CB-4554-96D2-C3EAB3BFD5B9}" type="presOf" srcId="{4C0340F5-1B15-4C1F-B1DD-1BF48E70BAF4}" destId="{BF822008-67A8-486E-AF1B-BCCB312F0512}" srcOrd="0" destOrd="0" presId="urn:microsoft.com/office/officeart/2005/8/layout/process1"/>
    <dgm:cxn modelId="{A34FBFD0-08C9-4141-81FC-648D311111A7}" type="presOf" srcId="{0DE900D6-9FE7-4022-BEB9-8E7A6939E68F}" destId="{507C5627-F02B-4F45-ABF3-9309FF01482E}" srcOrd="0" destOrd="0" presId="urn:microsoft.com/office/officeart/2005/8/layout/process1"/>
    <dgm:cxn modelId="{259FB3E9-5CB5-4260-A02A-DB18F052A72F}" type="presParOf" srcId="{3E644BFC-734C-4FA5-B7F5-84B928819EA5}" destId="{BF822008-67A8-486E-AF1B-BCCB312F0512}" srcOrd="0" destOrd="0" presId="urn:microsoft.com/office/officeart/2005/8/layout/process1"/>
    <dgm:cxn modelId="{8AE6123F-B716-4140-8673-C0F6A127A458}" type="presParOf" srcId="{3E644BFC-734C-4FA5-B7F5-84B928819EA5}" destId="{507C5627-F02B-4F45-ABF3-9309FF01482E}" srcOrd="1" destOrd="0" presId="urn:microsoft.com/office/officeart/2005/8/layout/process1"/>
    <dgm:cxn modelId="{4E31B3B6-26BA-4F5E-B034-36F7F3517EDF}" type="presParOf" srcId="{507C5627-F02B-4F45-ABF3-9309FF01482E}" destId="{BCD130EB-5FCF-49ED-B57F-E6EF8A819050}" srcOrd="0" destOrd="0" presId="urn:microsoft.com/office/officeart/2005/8/layout/process1"/>
    <dgm:cxn modelId="{7CE3B2EF-20C4-4669-B18C-F24C0F6B578F}" type="presParOf" srcId="{3E644BFC-734C-4FA5-B7F5-84B928819EA5}" destId="{F0C1E092-9B88-4BEE-8028-F35BFEA74942}" srcOrd="2" destOrd="0" presId="urn:microsoft.com/office/officeart/2005/8/layout/process1"/>
    <dgm:cxn modelId="{15DDE139-D819-4403-BDD7-CEC4C8C053F2}" type="presParOf" srcId="{3E644BFC-734C-4FA5-B7F5-84B928819EA5}" destId="{6AE9370F-C28C-4F21-999E-03F77464B59F}" srcOrd="3" destOrd="0" presId="urn:microsoft.com/office/officeart/2005/8/layout/process1"/>
    <dgm:cxn modelId="{ABB02CC1-1201-4E08-82B2-EAF5F3F203A9}" type="presParOf" srcId="{6AE9370F-C28C-4F21-999E-03F77464B59F}" destId="{28CB0416-8EFB-44FD-85FC-B5B202AFFF6B}" srcOrd="0" destOrd="0" presId="urn:microsoft.com/office/officeart/2005/8/layout/process1"/>
    <dgm:cxn modelId="{44F22E3A-31F8-4120-BC10-AB3799A7C7D8}" type="presParOf" srcId="{3E644BFC-734C-4FA5-B7F5-84B928819EA5}" destId="{F630509A-58E1-44EF-8580-23889244E3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48B1C0-885A-483B-9C1C-DA262F1742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C0340F5-1B15-4C1F-B1DD-1BF48E70BAF4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WEAP</a:t>
          </a:r>
          <a:endParaRPr lang="en-US" dirty="0"/>
        </a:p>
      </dgm:t>
    </dgm:pt>
    <dgm:pt modelId="{D8491CD5-B5B8-462C-B015-6DB3230B33D2}" type="parTrans" cxnId="{DCF1522D-CAB4-46A5-B598-A5B51B8DF51B}">
      <dgm:prSet/>
      <dgm:spPr/>
      <dgm:t>
        <a:bodyPr/>
        <a:lstStyle/>
        <a:p>
          <a:endParaRPr lang="en-US"/>
        </a:p>
      </dgm:t>
    </dgm:pt>
    <dgm:pt modelId="{0DE900D6-9FE7-4022-BEB9-8E7A6939E68F}" type="sibTrans" cxnId="{DCF1522D-CAB4-46A5-B598-A5B51B8DF51B}">
      <dgm:prSet/>
      <dgm:spPr/>
      <dgm:t>
        <a:bodyPr/>
        <a:lstStyle/>
        <a:p>
          <a:endParaRPr lang="en-US"/>
        </a:p>
      </dgm:t>
    </dgm:pt>
    <dgm:pt modelId="{3CB52BEC-61B9-41EC-9315-84FC5DF8CC6A}">
      <dgm:prSet phldrT="[Text]"/>
      <dgm:spPr/>
      <dgm:t>
        <a:bodyPr/>
        <a:lstStyle/>
        <a:p>
          <a:r>
            <a:rPr lang="en-US" dirty="0" smtClean="0"/>
            <a:t>Energy model</a:t>
          </a:r>
          <a:endParaRPr lang="en-US" dirty="0"/>
        </a:p>
      </dgm:t>
    </dgm:pt>
    <dgm:pt modelId="{91E81B57-8D56-416F-ACA1-E7E50E9C09F9}" type="parTrans" cxnId="{20A217D9-A3D2-4ECF-AA2A-689D6D2D7F17}">
      <dgm:prSet/>
      <dgm:spPr/>
      <dgm:t>
        <a:bodyPr/>
        <a:lstStyle/>
        <a:p>
          <a:endParaRPr lang="en-US"/>
        </a:p>
      </dgm:t>
    </dgm:pt>
    <dgm:pt modelId="{9DE19744-E939-4723-B8B5-CA2311307568}" type="sibTrans" cxnId="{20A217D9-A3D2-4ECF-AA2A-689D6D2D7F17}">
      <dgm:prSet/>
      <dgm:spPr/>
      <dgm:t>
        <a:bodyPr/>
        <a:lstStyle/>
        <a:p>
          <a:endParaRPr lang="en-US"/>
        </a:p>
      </dgm:t>
    </dgm:pt>
    <dgm:pt modelId="{7F207150-7AAB-4452-9B64-FC414EFD2173}">
      <dgm:prSet phldrT="[Text]"/>
      <dgm:spPr/>
      <dgm:t>
        <a:bodyPr/>
        <a:lstStyle/>
        <a:p>
          <a:r>
            <a:rPr lang="en-US" dirty="0" smtClean="0"/>
            <a:t>Optimal investment</a:t>
          </a:r>
          <a:endParaRPr lang="en-US" dirty="0"/>
        </a:p>
      </dgm:t>
    </dgm:pt>
    <dgm:pt modelId="{B2463BAF-7E63-4A0B-9C63-235519B83B29}" type="parTrans" cxnId="{244A9051-357F-452B-8113-00FF7CB5DEE8}">
      <dgm:prSet/>
      <dgm:spPr/>
      <dgm:t>
        <a:bodyPr/>
        <a:lstStyle/>
        <a:p>
          <a:endParaRPr lang="en-US"/>
        </a:p>
      </dgm:t>
    </dgm:pt>
    <dgm:pt modelId="{54F8FD38-F780-4F74-9BF6-63F13ACCBCC6}" type="sibTrans" cxnId="{244A9051-357F-452B-8113-00FF7CB5DEE8}">
      <dgm:prSet/>
      <dgm:spPr/>
      <dgm:t>
        <a:bodyPr/>
        <a:lstStyle/>
        <a:p>
          <a:endParaRPr lang="en-US"/>
        </a:p>
      </dgm:t>
    </dgm:pt>
    <dgm:pt modelId="{CD625262-FF55-44D6-9AA4-E07740E1913F}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en-US" dirty="0" smtClean="0"/>
            <a:t>Water Demand</a:t>
          </a:r>
          <a:endParaRPr lang="en-US" dirty="0"/>
        </a:p>
      </dgm:t>
    </dgm:pt>
    <dgm:pt modelId="{8B0444D0-9421-49AB-B7A2-BF0C14054250}" type="parTrans" cxnId="{DE3A0E2F-7785-46CE-B31C-A6C5983839FE}">
      <dgm:prSet/>
      <dgm:spPr/>
      <dgm:t>
        <a:bodyPr/>
        <a:lstStyle/>
        <a:p>
          <a:endParaRPr lang="en-US"/>
        </a:p>
      </dgm:t>
    </dgm:pt>
    <dgm:pt modelId="{4E5913AD-4233-42B8-9D2C-43058A86356B}" type="sibTrans" cxnId="{DE3A0E2F-7785-46CE-B31C-A6C5983839FE}">
      <dgm:prSet/>
      <dgm:spPr/>
      <dgm:t>
        <a:bodyPr/>
        <a:lstStyle/>
        <a:p>
          <a:endParaRPr lang="en-US"/>
        </a:p>
      </dgm:t>
    </dgm:pt>
    <dgm:pt modelId="{3E644BFC-734C-4FA5-B7F5-84B928819EA5}" type="pres">
      <dgm:prSet presAssocID="{5748B1C0-885A-483B-9C1C-DA262F17422F}" presName="Name0" presStyleCnt="0">
        <dgm:presLayoutVars>
          <dgm:dir/>
          <dgm:resizeHandles val="exact"/>
        </dgm:presLayoutVars>
      </dgm:prSet>
      <dgm:spPr/>
    </dgm:pt>
    <dgm:pt modelId="{BF822008-67A8-486E-AF1B-BCCB312F0512}" type="pres">
      <dgm:prSet presAssocID="{4C0340F5-1B15-4C1F-B1DD-1BF48E70BAF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C5627-F02B-4F45-ABF3-9309FF01482E}" type="pres">
      <dgm:prSet presAssocID="{0DE900D6-9FE7-4022-BEB9-8E7A6939E68F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CD130EB-5FCF-49ED-B57F-E6EF8A819050}" type="pres">
      <dgm:prSet presAssocID="{0DE900D6-9FE7-4022-BEB9-8E7A6939E68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0C1E092-9B88-4BEE-8028-F35BFEA74942}" type="pres">
      <dgm:prSet presAssocID="{3CB52BEC-61B9-41EC-9315-84FC5DF8CC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9370F-C28C-4F21-999E-03F77464B59F}" type="pres">
      <dgm:prSet presAssocID="{9DE19744-E939-4723-B8B5-CA231130756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8CB0416-8EFB-44FD-85FC-B5B202AFFF6B}" type="pres">
      <dgm:prSet presAssocID="{9DE19744-E939-4723-B8B5-CA231130756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F630509A-58E1-44EF-8580-23889244E399}" type="pres">
      <dgm:prSet presAssocID="{7F207150-7AAB-4452-9B64-FC414EFD217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CE13F-6B8D-4A10-AAA7-E1A1DD2C649C}" type="pres">
      <dgm:prSet presAssocID="{54F8FD38-F780-4F74-9BF6-63F13ACCBCC6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BAB8DD3-FC0E-4EC2-B43A-213E49BEFF6A}" type="pres">
      <dgm:prSet presAssocID="{54F8FD38-F780-4F74-9BF6-63F13ACCBCC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8B090EFE-E032-42DE-BB4B-5034CDD5DFA3}" type="pres">
      <dgm:prSet presAssocID="{CD625262-FF55-44D6-9AA4-E07740E1913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A217D9-A3D2-4ECF-AA2A-689D6D2D7F17}" srcId="{5748B1C0-885A-483B-9C1C-DA262F17422F}" destId="{3CB52BEC-61B9-41EC-9315-84FC5DF8CC6A}" srcOrd="1" destOrd="0" parTransId="{91E81B57-8D56-416F-ACA1-E7E50E9C09F9}" sibTransId="{9DE19744-E939-4723-B8B5-CA2311307568}"/>
    <dgm:cxn modelId="{34BC739E-2767-4547-A0F6-DF4D64584D84}" type="presOf" srcId="{9DE19744-E939-4723-B8B5-CA2311307568}" destId="{6AE9370F-C28C-4F21-999E-03F77464B59F}" srcOrd="0" destOrd="0" presId="urn:microsoft.com/office/officeart/2005/8/layout/process1"/>
    <dgm:cxn modelId="{789D4458-CB61-4F9E-BD5D-7904E508DBDB}" type="presOf" srcId="{CD625262-FF55-44D6-9AA4-E07740E1913F}" destId="{8B090EFE-E032-42DE-BB4B-5034CDD5DFA3}" srcOrd="0" destOrd="0" presId="urn:microsoft.com/office/officeart/2005/8/layout/process1"/>
    <dgm:cxn modelId="{3804A34D-B5BE-4562-B093-3246E83D16A1}" type="presOf" srcId="{0DE900D6-9FE7-4022-BEB9-8E7A6939E68F}" destId="{507C5627-F02B-4F45-ABF3-9309FF01482E}" srcOrd="0" destOrd="0" presId="urn:microsoft.com/office/officeart/2005/8/layout/process1"/>
    <dgm:cxn modelId="{8A7BF901-235B-4F35-84DD-357EB36DA882}" type="presOf" srcId="{3CB52BEC-61B9-41EC-9315-84FC5DF8CC6A}" destId="{F0C1E092-9B88-4BEE-8028-F35BFEA74942}" srcOrd="0" destOrd="0" presId="urn:microsoft.com/office/officeart/2005/8/layout/process1"/>
    <dgm:cxn modelId="{244A9051-357F-452B-8113-00FF7CB5DEE8}" srcId="{5748B1C0-885A-483B-9C1C-DA262F17422F}" destId="{7F207150-7AAB-4452-9B64-FC414EFD2173}" srcOrd="2" destOrd="0" parTransId="{B2463BAF-7E63-4A0B-9C63-235519B83B29}" sibTransId="{54F8FD38-F780-4F74-9BF6-63F13ACCBCC6}"/>
    <dgm:cxn modelId="{620B762F-CC70-4345-80D7-AB7CB5DA833C}" type="presOf" srcId="{0DE900D6-9FE7-4022-BEB9-8E7A6939E68F}" destId="{BCD130EB-5FCF-49ED-B57F-E6EF8A819050}" srcOrd="1" destOrd="0" presId="urn:microsoft.com/office/officeart/2005/8/layout/process1"/>
    <dgm:cxn modelId="{7786CF75-B71D-4504-BFF6-A8216E244A50}" type="presOf" srcId="{9DE19744-E939-4723-B8B5-CA2311307568}" destId="{28CB0416-8EFB-44FD-85FC-B5B202AFFF6B}" srcOrd="1" destOrd="0" presId="urn:microsoft.com/office/officeart/2005/8/layout/process1"/>
    <dgm:cxn modelId="{F00126CF-302A-4D57-9688-DCD51EA2405E}" type="presOf" srcId="{54F8FD38-F780-4F74-9BF6-63F13ACCBCC6}" destId="{D44CE13F-6B8D-4A10-AAA7-E1A1DD2C649C}" srcOrd="0" destOrd="0" presId="urn:microsoft.com/office/officeart/2005/8/layout/process1"/>
    <dgm:cxn modelId="{DE3A0E2F-7785-46CE-B31C-A6C5983839FE}" srcId="{5748B1C0-885A-483B-9C1C-DA262F17422F}" destId="{CD625262-FF55-44D6-9AA4-E07740E1913F}" srcOrd="3" destOrd="0" parTransId="{8B0444D0-9421-49AB-B7A2-BF0C14054250}" sibTransId="{4E5913AD-4233-42B8-9D2C-43058A86356B}"/>
    <dgm:cxn modelId="{2E790708-A867-44EB-A1DC-BE728BEB8CD1}" type="presOf" srcId="{4C0340F5-1B15-4C1F-B1DD-1BF48E70BAF4}" destId="{BF822008-67A8-486E-AF1B-BCCB312F0512}" srcOrd="0" destOrd="0" presId="urn:microsoft.com/office/officeart/2005/8/layout/process1"/>
    <dgm:cxn modelId="{743AFD42-C175-4608-8945-3C1A82DF67DC}" type="presOf" srcId="{54F8FD38-F780-4F74-9BF6-63F13ACCBCC6}" destId="{5BAB8DD3-FC0E-4EC2-B43A-213E49BEFF6A}" srcOrd="1" destOrd="0" presId="urn:microsoft.com/office/officeart/2005/8/layout/process1"/>
    <dgm:cxn modelId="{BAE689B7-D12B-4F8B-90A7-0765100C5577}" type="presOf" srcId="{7F207150-7AAB-4452-9B64-FC414EFD2173}" destId="{F630509A-58E1-44EF-8580-23889244E399}" srcOrd="0" destOrd="0" presId="urn:microsoft.com/office/officeart/2005/8/layout/process1"/>
    <dgm:cxn modelId="{DCF1522D-CAB4-46A5-B598-A5B51B8DF51B}" srcId="{5748B1C0-885A-483B-9C1C-DA262F17422F}" destId="{4C0340F5-1B15-4C1F-B1DD-1BF48E70BAF4}" srcOrd="0" destOrd="0" parTransId="{D8491CD5-B5B8-462C-B015-6DB3230B33D2}" sibTransId="{0DE900D6-9FE7-4022-BEB9-8E7A6939E68F}"/>
    <dgm:cxn modelId="{6B9E51A5-9D89-4BF3-B9D4-C6461D3D0CC2}" type="presOf" srcId="{5748B1C0-885A-483B-9C1C-DA262F17422F}" destId="{3E644BFC-734C-4FA5-B7F5-84B928819EA5}" srcOrd="0" destOrd="0" presId="urn:microsoft.com/office/officeart/2005/8/layout/process1"/>
    <dgm:cxn modelId="{CCF5D3CA-5F07-431F-8A4B-8C1B082D3F35}" type="presParOf" srcId="{3E644BFC-734C-4FA5-B7F5-84B928819EA5}" destId="{BF822008-67A8-486E-AF1B-BCCB312F0512}" srcOrd="0" destOrd="0" presId="urn:microsoft.com/office/officeart/2005/8/layout/process1"/>
    <dgm:cxn modelId="{A6B92E59-EDD7-4BB6-9B56-DAB89C342590}" type="presParOf" srcId="{3E644BFC-734C-4FA5-B7F5-84B928819EA5}" destId="{507C5627-F02B-4F45-ABF3-9309FF01482E}" srcOrd="1" destOrd="0" presId="urn:microsoft.com/office/officeart/2005/8/layout/process1"/>
    <dgm:cxn modelId="{C24A6383-83D8-4DBF-A16E-E5384C726BC2}" type="presParOf" srcId="{507C5627-F02B-4F45-ABF3-9309FF01482E}" destId="{BCD130EB-5FCF-49ED-B57F-E6EF8A819050}" srcOrd="0" destOrd="0" presId="urn:microsoft.com/office/officeart/2005/8/layout/process1"/>
    <dgm:cxn modelId="{A8F1A3E9-E1A9-4F96-9859-22A3E62B8FBB}" type="presParOf" srcId="{3E644BFC-734C-4FA5-B7F5-84B928819EA5}" destId="{F0C1E092-9B88-4BEE-8028-F35BFEA74942}" srcOrd="2" destOrd="0" presId="urn:microsoft.com/office/officeart/2005/8/layout/process1"/>
    <dgm:cxn modelId="{ACC84138-D010-44AF-BB9B-AE9EB4999811}" type="presParOf" srcId="{3E644BFC-734C-4FA5-B7F5-84B928819EA5}" destId="{6AE9370F-C28C-4F21-999E-03F77464B59F}" srcOrd="3" destOrd="0" presId="urn:microsoft.com/office/officeart/2005/8/layout/process1"/>
    <dgm:cxn modelId="{E2D3B209-73F3-46EF-83ED-A86EED407E73}" type="presParOf" srcId="{6AE9370F-C28C-4F21-999E-03F77464B59F}" destId="{28CB0416-8EFB-44FD-85FC-B5B202AFFF6B}" srcOrd="0" destOrd="0" presId="urn:microsoft.com/office/officeart/2005/8/layout/process1"/>
    <dgm:cxn modelId="{37B7E903-E8D3-41F5-B0AE-BDF2DC2A1878}" type="presParOf" srcId="{3E644BFC-734C-4FA5-B7F5-84B928819EA5}" destId="{F630509A-58E1-44EF-8580-23889244E399}" srcOrd="4" destOrd="0" presId="urn:microsoft.com/office/officeart/2005/8/layout/process1"/>
    <dgm:cxn modelId="{23E6F26C-F273-4345-9592-839D71955808}" type="presParOf" srcId="{3E644BFC-734C-4FA5-B7F5-84B928819EA5}" destId="{D44CE13F-6B8D-4A10-AAA7-E1A1DD2C649C}" srcOrd="5" destOrd="0" presId="urn:microsoft.com/office/officeart/2005/8/layout/process1"/>
    <dgm:cxn modelId="{C4CC1328-CFED-4344-8511-7BB8C1C2433D}" type="presParOf" srcId="{D44CE13F-6B8D-4A10-AAA7-E1A1DD2C649C}" destId="{5BAB8DD3-FC0E-4EC2-B43A-213E49BEFF6A}" srcOrd="0" destOrd="0" presId="urn:microsoft.com/office/officeart/2005/8/layout/process1"/>
    <dgm:cxn modelId="{5119675C-D6A4-489F-90F1-407E11077829}" type="presParOf" srcId="{3E644BFC-734C-4FA5-B7F5-84B928819EA5}" destId="{8B090EFE-E032-42DE-BB4B-5034CDD5DFA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22008-67A8-486E-AF1B-BCCB312F0512}">
      <dsp:nvSpPr>
        <dsp:cNvPr id="0" name=""/>
        <dsp:cNvSpPr/>
      </dsp:nvSpPr>
      <dsp:spPr>
        <a:xfrm>
          <a:off x="5022" y="235408"/>
          <a:ext cx="1501303" cy="900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WEAP</a:t>
          </a:r>
          <a:endParaRPr lang="en-US" sz="2200" kern="1200" dirty="0"/>
        </a:p>
      </dsp:txBody>
      <dsp:txXfrm>
        <a:off x="31405" y="261791"/>
        <a:ext cx="1448537" cy="848016"/>
      </dsp:txXfrm>
    </dsp:sp>
    <dsp:sp modelId="{507C5627-F02B-4F45-ABF3-9309FF01482E}">
      <dsp:nvSpPr>
        <dsp:cNvPr id="0" name=""/>
        <dsp:cNvSpPr/>
      </dsp:nvSpPr>
      <dsp:spPr>
        <a:xfrm>
          <a:off x="1656457" y="499638"/>
          <a:ext cx="318276" cy="372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656457" y="574103"/>
        <a:ext cx="222793" cy="223393"/>
      </dsp:txXfrm>
    </dsp:sp>
    <dsp:sp modelId="{F0C1E092-9B88-4BEE-8028-F35BFEA74942}">
      <dsp:nvSpPr>
        <dsp:cNvPr id="0" name=""/>
        <dsp:cNvSpPr/>
      </dsp:nvSpPr>
      <dsp:spPr>
        <a:xfrm>
          <a:off x="2106848" y="235408"/>
          <a:ext cx="1501303" cy="900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Energy model</a:t>
          </a:r>
          <a:endParaRPr lang="en-US" sz="2200" kern="1200" dirty="0"/>
        </a:p>
      </dsp:txBody>
      <dsp:txXfrm>
        <a:off x="2133231" y="261791"/>
        <a:ext cx="1448537" cy="848016"/>
      </dsp:txXfrm>
    </dsp:sp>
    <dsp:sp modelId="{6AE9370F-C28C-4F21-999E-03F77464B59F}">
      <dsp:nvSpPr>
        <dsp:cNvPr id="0" name=""/>
        <dsp:cNvSpPr/>
      </dsp:nvSpPr>
      <dsp:spPr>
        <a:xfrm>
          <a:off x="3758282" y="499638"/>
          <a:ext cx="318276" cy="3723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758282" y="574103"/>
        <a:ext cx="222793" cy="223393"/>
      </dsp:txXfrm>
    </dsp:sp>
    <dsp:sp modelId="{F630509A-58E1-44EF-8580-23889244E399}">
      <dsp:nvSpPr>
        <dsp:cNvPr id="0" name=""/>
        <dsp:cNvSpPr/>
      </dsp:nvSpPr>
      <dsp:spPr>
        <a:xfrm>
          <a:off x="4208673" y="235408"/>
          <a:ext cx="1501303" cy="900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Optimal investment</a:t>
          </a:r>
          <a:endParaRPr lang="en-US" sz="2200" kern="1200" dirty="0"/>
        </a:p>
      </dsp:txBody>
      <dsp:txXfrm>
        <a:off x="4235056" y="261791"/>
        <a:ext cx="1448537" cy="848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22008-67A8-486E-AF1B-BCCB312F0512}">
      <dsp:nvSpPr>
        <dsp:cNvPr id="0" name=""/>
        <dsp:cNvSpPr/>
      </dsp:nvSpPr>
      <dsp:spPr>
        <a:xfrm>
          <a:off x="3087" y="280830"/>
          <a:ext cx="1349897" cy="809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WEAP</a:t>
          </a:r>
          <a:endParaRPr lang="en-US" sz="1900" kern="1200" dirty="0"/>
        </a:p>
      </dsp:txBody>
      <dsp:txXfrm>
        <a:off x="26809" y="304552"/>
        <a:ext cx="1302453" cy="762494"/>
      </dsp:txXfrm>
    </dsp:sp>
    <dsp:sp modelId="{507C5627-F02B-4F45-ABF3-9309FF01482E}">
      <dsp:nvSpPr>
        <dsp:cNvPr id="0" name=""/>
        <dsp:cNvSpPr/>
      </dsp:nvSpPr>
      <dsp:spPr>
        <a:xfrm>
          <a:off x="1487974" y="518412"/>
          <a:ext cx="286178" cy="33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487974" y="585367"/>
        <a:ext cx="200325" cy="200864"/>
      </dsp:txXfrm>
    </dsp:sp>
    <dsp:sp modelId="{F0C1E092-9B88-4BEE-8028-F35BFEA74942}">
      <dsp:nvSpPr>
        <dsp:cNvPr id="0" name=""/>
        <dsp:cNvSpPr/>
      </dsp:nvSpPr>
      <dsp:spPr>
        <a:xfrm>
          <a:off x="1892943" y="280830"/>
          <a:ext cx="1349897" cy="809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Energy model</a:t>
          </a:r>
          <a:endParaRPr lang="en-US" sz="1900" kern="1200" dirty="0"/>
        </a:p>
      </dsp:txBody>
      <dsp:txXfrm>
        <a:off x="1916665" y="304552"/>
        <a:ext cx="1302453" cy="762494"/>
      </dsp:txXfrm>
    </dsp:sp>
    <dsp:sp modelId="{6AE9370F-C28C-4F21-999E-03F77464B59F}">
      <dsp:nvSpPr>
        <dsp:cNvPr id="0" name=""/>
        <dsp:cNvSpPr/>
      </dsp:nvSpPr>
      <dsp:spPr>
        <a:xfrm>
          <a:off x="3377830" y="518412"/>
          <a:ext cx="286178" cy="33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377830" y="585367"/>
        <a:ext cx="200325" cy="200864"/>
      </dsp:txXfrm>
    </dsp:sp>
    <dsp:sp modelId="{F630509A-58E1-44EF-8580-23889244E399}">
      <dsp:nvSpPr>
        <dsp:cNvPr id="0" name=""/>
        <dsp:cNvSpPr/>
      </dsp:nvSpPr>
      <dsp:spPr>
        <a:xfrm>
          <a:off x="3782799" y="280830"/>
          <a:ext cx="1349897" cy="809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Optimal investment</a:t>
          </a:r>
          <a:endParaRPr lang="en-US" sz="1900" kern="1200" dirty="0"/>
        </a:p>
      </dsp:txBody>
      <dsp:txXfrm>
        <a:off x="3806521" y="304552"/>
        <a:ext cx="1302453" cy="762494"/>
      </dsp:txXfrm>
    </dsp:sp>
    <dsp:sp modelId="{D44CE13F-6B8D-4A10-AAA7-E1A1DD2C649C}">
      <dsp:nvSpPr>
        <dsp:cNvPr id="0" name=""/>
        <dsp:cNvSpPr/>
      </dsp:nvSpPr>
      <dsp:spPr>
        <a:xfrm>
          <a:off x="5267686" y="518412"/>
          <a:ext cx="286178" cy="3347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267686" y="585367"/>
        <a:ext cx="200325" cy="200864"/>
      </dsp:txXfrm>
    </dsp:sp>
    <dsp:sp modelId="{8B090EFE-E032-42DE-BB4B-5034CDD5DFA3}">
      <dsp:nvSpPr>
        <dsp:cNvPr id="0" name=""/>
        <dsp:cNvSpPr/>
      </dsp:nvSpPr>
      <dsp:spPr>
        <a:xfrm>
          <a:off x="5672655" y="280830"/>
          <a:ext cx="1349897" cy="8099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Water Demand</a:t>
          </a:r>
          <a:endParaRPr lang="en-US" sz="1900" kern="1200" dirty="0"/>
        </a:p>
      </dsp:txBody>
      <dsp:txXfrm>
        <a:off x="5696377" y="304552"/>
        <a:ext cx="1302453" cy="762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943D5-678A-A649-AA56-91F7A54AD8C0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42D48-6E4D-C44B-8E59-5F1E31672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44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E73D3-AB35-384E-A21D-D8A2C1850F38}" type="datetimeFigureOut">
              <a:rPr lang="en-US" smtClean="0"/>
              <a:t>7/9/2013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5C879-606C-B34D-B761-EACD9B57D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5C879-606C-B34D-B761-EACD9B57DA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 wide range of available annual average temperature forecasts, shown here for the Volta basin area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3BF77-AB76-4066-B09B-75C406E8A74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5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A wide range of available annual average precipitation forecasts, shown here for the Volta basin area</a:t>
            </a:r>
          </a:p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96731-0575-489E-B608-A8D28087CBFE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9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400" dirty="0" smtClean="0">
                <a:ea typeface="ＭＳ Ｐゴシック" charset="0"/>
              </a:rPr>
              <a:t>Volta River Model</a:t>
            </a:r>
          </a:p>
          <a:p>
            <a:pPr marL="231775" indent="-231775">
              <a:defRPr/>
            </a:pPr>
            <a:r>
              <a:rPr lang="en-US" sz="1400" dirty="0" smtClean="0">
                <a:ea typeface="ＭＳ Ｐゴシック" charset="0"/>
              </a:rPr>
              <a:t>Originally developed by IRD and IUCN</a:t>
            </a:r>
          </a:p>
          <a:p>
            <a:pPr marL="231775" indent="-231775">
              <a:defRPr/>
            </a:pPr>
            <a:r>
              <a:rPr lang="en-US" sz="1400" dirty="0" smtClean="0">
                <a:ea typeface="ＭＳ Ｐゴシック" charset="0"/>
              </a:rPr>
              <a:t>Hosted by Volta Basin Authority</a:t>
            </a:r>
          </a:p>
          <a:p>
            <a:pPr marL="231775" indent="-231775">
              <a:defRPr/>
            </a:pPr>
            <a:r>
              <a:rPr lang="en-US" sz="1400" dirty="0" smtClean="0">
                <a:ea typeface="ＭＳ Ｐゴシック" charset="0"/>
              </a:rPr>
              <a:t>Includes: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Domestic water demand for 22 million people and 10.5 cattle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Major irrigation projects and water storage and hydro facilities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</a:rPr>
              <a:t>Impacts of climate change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A857EA6-4BFF-4DE4-9ECD-F429B4AFA470}" type="slidenum">
              <a:rPr lang="en-US" smtClean="0"/>
              <a:pPr/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591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WEAP model…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52F72E-7105-4C39-B61B-AE81F0F695E6}" type="slidenum">
              <a:rPr lang="en-US" smtClean="0"/>
              <a:pPr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208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Remove, mark to give a new one.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32DD95-F2D4-44B2-9845-F6A1E4896165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06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C666B-F529-4C4B-88A3-9AD6C6987265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829F-CA65-42D6-A3E6-049FB977F5AE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71E2-CCC7-4D2B-BFB4-D382DA6C83FF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5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8851-D448-48E6-A901-EC432E337A5A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10A86-EAC5-460D-AA4B-56FCAA67E74A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92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5388E-A57D-4D4F-B357-2D2D2A7A7310}" type="datetime1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42E-7702-46CA-9CD8-113DDAB983A4}" type="datetime1">
              <a:rPr lang="en-US" smtClean="0"/>
              <a:t>7/9/2013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1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F0E63-DBC4-4785-851E-F97D3E0127FC}" type="datetime1">
              <a:rPr lang="en-US" smtClean="0"/>
              <a:t>7/9/2013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9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18B29-5408-4564-9C98-D397722929DF}" type="datetime1">
              <a:rPr lang="en-US" smtClean="0"/>
              <a:t>7/9/2013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8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830B-34C5-4D8C-9345-6183973108CB}" type="datetime1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42BD-C4D0-4FE8-90D6-D9239AAFDF5E}" type="datetime1">
              <a:rPr lang="en-US" smtClean="0"/>
              <a:t>7/9/2013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3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48A5B-B976-43B5-B403-45C84E516867}" type="datetime1">
              <a:rPr lang="en-US" smtClean="0"/>
              <a:t>7/9/2013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EA3AC-42D6-6B44-A386-9688899F1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44073"/>
            <a:ext cx="7772400" cy="1470025"/>
          </a:xfrm>
        </p:spPr>
        <p:txBody>
          <a:bodyPr/>
          <a:lstStyle/>
          <a:p>
            <a:r>
              <a:rPr lang="en-US" dirty="0" smtClean="0"/>
              <a:t>D: Initial Uncertainty Analysis for Water and Energy Sectors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Robert Lempert, RAND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Nicholas Burger, RAND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748415" y="3662892"/>
            <a:ext cx="7484161" cy="278969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173"/>
            <a:ext cx="9144000" cy="611188"/>
          </a:xfrm>
        </p:spPr>
        <p:txBody>
          <a:bodyPr>
            <a:noAutofit/>
          </a:bodyPr>
          <a:lstStyle/>
          <a:p>
            <a:r>
              <a:rPr lang="en-US" sz="2800" dirty="0" smtClean="0"/>
              <a:t>Robust Decision Making (RDM) Works Better Under Deeply Uncertain Conditions by Running the Analysis Backwards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553" y="3690418"/>
            <a:ext cx="7373043" cy="2750829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US" dirty="0" smtClean="0"/>
              <a:t>Start with a proposed strategy</a:t>
            </a:r>
            <a:endParaRPr lang="en-US" dirty="0" smtClean="0">
              <a:solidFill>
                <a:schemeClr val="bg2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US" dirty="0" smtClean="0"/>
              <a:t>Use </a:t>
            </a:r>
            <a:r>
              <a:rPr lang="en-US" dirty="0"/>
              <a:t>multiple </a:t>
            </a:r>
            <a:r>
              <a:rPr lang="en-US" dirty="0" smtClean="0"/>
              <a:t>model runs to </a:t>
            </a:r>
            <a:r>
              <a:rPr lang="en-US" dirty="0"/>
              <a:t>identify </a:t>
            </a:r>
            <a:r>
              <a:rPr lang="en-US" dirty="0" smtClean="0"/>
              <a:t>conditions that best distinguish futures where strategy does and does not meet its goals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</a:pPr>
            <a:r>
              <a:rPr lang="en-US" dirty="0" smtClean="0"/>
              <a:t>Identify steps that can </a:t>
            </a:r>
            <a:r>
              <a:rPr lang="en-US" dirty="0"/>
              <a:t>be taken so </a:t>
            </a:r>
            <a:r>
              <a:rPr lang="en-US" dirty="0" smtClean="0"/>
              <a:t>strategy </a:t>
            </a:r>
            <a:r>
              <a:rPr lang="en-US" dirty="0"/>
              <a:t>may succeed </a:t>
            </a:r>
            <a:r>
              <a:rPr lang="en-US" dirty="0" smtClean="0"/>
              <a:t>over </a:t>
            </a:r>
            <a:r>
              <a:rPr lang="en-US" dirty="0"/>
              <a:t>wider range of </a:t>
            </a:r>
            <a:r>
              <a:rPr lang="en-US" dirty="0" smtClean="0"/>
              <a:t>futures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94830" y="1939925"/>
            <a:ext cx="2449362" cy="12700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cs typeface="Arial Unicode MS" charset="0"/>
              </a:rPr>
              <a:t>Proposed</a:t>
            </a:r>
            <a:br>
              <a:rPr lang="en-US" sz="2000" b="1" dirty="0" smtClean="0">
                <a:cs typeface="Arial Unicode MS" charset="0"/>
              </a:rPr>
            </a:br>
            <a:r>
              <a:rPr lang="en-US" sz="2000" b="1" dirty="0" smtClean="0">
                <a:cs typeface="Arial Unicode MS" charset="0"/>
              </a:rPr>
              <a:t>strategy</a:t>
            </a:r>
            <a:endParaRPr lang="en-US" sz="2000" b="1" dirty="0">
              <a:cs typeface="Arial Unicode MS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238825" y="1939925"/>
            <a:ext cx="2682732" cy="1270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/>
              <a:t>Identify vulnerabilities of this </a:t>
            </a:r>
            <a:r>
              <a:rPr lang="en-US" sz="2000" b="1" dirty="0" smtClean="0"/>
              <a:t>strategy</a:t>
            </a:r>
            <a:endParaRPr lang="en-US" sz="20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446794" y="1939925"/>
            <a:ext cx="2364110" cy="1270000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sz="2000" b="1" dirty="0" smtClean="0">
                <a:cs typeface="Arial Unicode MS" charset="0"/>
              </a:rPr>
              <a:t>Develop strategy adaptations to reduce vulnerabilities </a:t>
            </a:r>
            <a:endParaRPr lang="en-US" sz="2000" b="1" dirty="0">
              <a:cs typeface="Arial Unicode MS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775840" y="1506661"/>
            <a:ext cx="3666295" cy="28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7013" indent="-227013" algn="ctr" defTabSz="971550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“RDM Process”</a:t>
            </a:r>
            <a:endParaRPr lang="en-US" sz="3200" b="1" dirty="0">
              <a:solidFill>
                <a:srgbClr val="1F497D"/>
              </a:solidFill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732852" y="2423626"/>
            <a:ext cx="532964" cy="340207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5912934" y="2457646"/>
            <a:ext cx="532964" cy="340207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213341" y="3492789"/>
            <a:ext cx="677972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7994445" y="3243303"/>
            <a:ext cx="0" cy="2721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236020" y="3197943"/>
            <a:ext cx="0" cy="31752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933"/>
            <a:ext cx="9144000" cy="6111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RDM Uses Analytics to Facilitate New Conversation with Decision Makers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028009" y="1389656"/>
            <a:ext cx="7499475" cy="4926333"/>
            <a:chOff x="1036025" y="722841"/>
            <a:chExt cx="7499475" cy="4926333"/>
          </a:xfrm>
        </p:grpSpPr>
        <p:grpSp>
          <p:nvGrpSpPr>
            <p:cNvPr id="19" name="Shape 50"/>
            <p:cNvGrpSpPr/>
            <p:nvPr/>
          </p:nvGrpSpPr>
          <p:grpSpPr>
            <a:xfrm>
              <a:off x="1036025" y="722841"/>
              <a:ext cx="7499475" cy="4926333"/>
              <a:chOff x="1036025" y="722841"/>
              <a:chExt cx="7499475" cy="4926333"/>
            </a:xfrm>
          </p:grpSpPr>
          <p:sp>
            <p:nvSpPr>
              <p:cNvPr id="21" name="Shape 51"/>
              <p:cNvSpPr/>
              <p:nvPr/>
            </p:nvSpPr>
            <p:spPr>
              <a:xfrm>
                <a:off x="3586875" y="722841"/>
                <a:ext cx="2015699" cy="1142400"/>
              </a:xfrm>
              <a:prstGeom prst="roundRect">
                <a:avLst>
                  <a:gd name="adj" fmla="val 16667"/>
                </a:avLst>
              </a:prstGeom>
              <a:solidFill>
                <a:srgbClr val="A4C2F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b="1"/>
                  <a:t>1. Participatory Scoping</a:t>
                </a:r>
              </a:p>
            </p:txBody>
          </p:sp>
          <p:sp>
            <p:nvSpPr>
              <p:cNvPr id="24" name="Shape 52"/>
              <p:cNvSpPr/>
              <p:nvPr/>
            </p:nvSpPr>
            <p:spPr>
              <a:xfrm>
                <a:off x="5602575" y="2587587"/>
                <a:ext cx="2015699" cy="1080300"/>
              </a:xfrm>
              <a:prstGeom prst="roundRect">
                <a:avLst>
                  <a:gd name="adj" fmla="val 16667"/>
                </a:avLst>
              </a:prstGeom>
              <a:noFill/>
              <a:ln w="38100" cap="flat">
                <a:solidFill>
                  <a:srgbClr val="134F5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buNone/>
                </a:pPr>
                <a:r>
                  <a:rPr lang="en" b="1" dirty="0"/>
                  <a:t>2. System </a:t>
                </a:r>
                <a:r>
                  <a:rPr lang="en" b="1" dirty="0" smtClean="0"/>
                  <a:t>Evaluation across Many Cases</a:t>
                </a:r>
                <a:endParaRPr lang="en" b="1" dirty="0"/>
              </a:p>
            </p:txBody>
          </p:sp>
          <p:sp>
            <p:nvSpPr>
              <p:cNvPr id="25" name="Shape 53"/>
              <p:cNvSpPr/>
              <p:nvPr/>
            </p:nvSpPr>
            <p:spPr>
              <a:xfrm>
                <a:off x="3566950" y="3818908"/>
                <a:ext cx="2015699" cy="1080300"/>
              </a:xfrm>
              <a:prstGeom prst="roundRect">
                <a:avLst>
                  <a:gd name="adj" fmla="val 16667"/>
                </a:avLst>
              </a:prstGeom>
              <a:solidFill>
                <a:srgbClr val="A4C2F4"/>
              </a:solidFill>
              <a:ln w="38100" cap="flat">
                <a:solidFill>
                  <a:srgbClr val="134F5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buNone/>
                </a:pPr>
                <a:r>
                  <a:rPr lang="en" b="1" dirty="0"/>
                  <a:t>3. Vulnerability Assessment</a:t>
                </a:r>
              </a:p>
            </p:txBody>
          </p:sp>
          <p:sp>
            <p:nvSpPr>
              <p:cNvPr id="26" name="Shape 54"/>
              <p:cNvSpPr/>
              <p:nvPr/>
            </p:nvSpPr>
            <p:spPr>
              <a:xfrm>
                <a:off x="1317575" y="2587812"/>
                <a:ext cx="2015699" cy="1080300"/>
              </a:xfrm>
              <a:prstGeom prst="roundRect">
                <a:avLst>
                  <a:gd name="adj" fmla="val 16667"/>
                </a:avLst>
              </a:prstGeom>
              <a:solidFill>
                <a:srgbClr val="A4C2F4"/>
              </a:solidFill>
              <a:ln w="38100" cap="flat">
                <a:solidFill>
                  <a:srgbClr val="134F5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buNone/>
                </a:pPr>
                <a:r>
                  <a:rPr lang="en" b="1"/>
                  <a:t>4. Adaptation Tradeoffs</a:t>
                </a:r>
              </a:p>
            </p:txBody>
          </p:sp>
          <p:cxnSp>
            <p:nvCxnSpPr>
              <p:cNvPr id="27" name="Shape 55"/>
              <p:cNvCxnSpPr>
                <a:endCxn id="24" idx="0"/>
              </p:cNvCxnSpPr>
              <p:nvPr/>
            </p:nvCxnSpPr>
            <p:spPr>
              <a:xfrm>
                <a:off x="5528324" y="1803087"/>
                <a:ext cx="1082100" cy="78450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8" name="Shape 56"/>
              <p:cNvCxnSpPr/>
              <p:nvPr/>
            </p:nvCxnSpPr>
            <p:spPr>
              <a:xfrm flipH="1">
                <a:off x="5581124" y="3667887"/>
                <a:ext cx="976500" cy="828300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29" name="Shape 57"/>
              <p:cNvCxnSpPr/>
              <p:nvPr/>
            </p:nvCxnSpPr>
            <p:spPr>
              <a:xfrm>
                <a:off x="2657650" y="3680631"/>
                <a:ext cx="909299" cy="691799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lg"/>
                <a:tailEnd type="none" w="lg" len="lg"/>
              </a:ln>
            </p:spPr>
          </p:cxnSp>
          <p:cxnSp>
            <p:nvCxnSpPr>
              <p:cNvPr id="30" name="Shape 58"/>
              <p:cNvCxnSpPr/>
              <p:nvPr/>
            </p:nvCxnSpPr>
            <p:spPr>
              <a:xfrm flipH="1">
                <a:off x="2359449" y="1731939"/>
                <a:ext cx="1207500" cy="825899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triangle" w="lg" len="lg"/>
                <a:tailEnd type="none" w="lg" len="lg"/>
              </a:ln>
            </p:spPr>
          </p:cxnSp>
          <p:sp>
            <p:nvSpPr>
              <p:cNvPr id="31" name="Shape 59"/>
              <p:cNvSpPr/>
              <p:nvPr/>
            </p:nvSpPr>
            <p:spPr>
              <a:xfrm>
                <a:off x="6367700" y="4589137"/>
                <a:ext cx="548099" cy="191099"/>
              </a:xfrm>
              <a:prstGeom prst="roundRect">
                <a:avLst>
                  <a:gd name="adj" fmla="val 16667"/>
                </a:avLst>
              </a:prstGeom>
              <a:solidFill>
                <a:srgbClr val="A4C2F4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Shape 60"/>
              <p:cNvSpPr/>
              <p:nvPr/>
            </p:nvSpPr>
            <p:spPr>
              <a:xfrm>
                <a:off x="6367700" y="4918531"/>
                <a:ext cx="548099" cy="207600"/>
              </a:xfrm>
              <a:prstGeom prst="roundRect">
                <a:avLst>
                  <a:gd name="adj" fmla="val 16667"/>
                </a:avLst>
              </a:prstGeom>
              <a:noFill/>
              <a:ln w="38100" cap="flat">
                <a:solidFill>
                  <a:srgbClr val="134F5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Shape 61"/>
              <p:cNvSpPr/>
              <p:nvPr/>
            </p:nvSpPr>
            <p:spPr>
              <a:xfrm>
                <a:off x="6367700" y="5264425"/>
                <a:ext cx="548099" cy="207600"/>
              </a:xfrm>
              <a:prstGeom prst="roundRect">
                <a:avLst>
                  <a:gd name="adj" fmla="val 16667"/>
                </a:avLst>
              </a:prstGeom>
              <a:solidFill>
                <a:srgbClr val="A4C2F4"/>
              </a:solidFill>
              <a:ln w="38100" cap="flat">
                <a:solidFill>
                  <a:srgbClr val="134F5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62"/>
              <p:cNvSpPr txBox="1"/>
              <p:nvPr/>
            </p:nvSpPr>
            <p:spPr>
              <a:xfrm>
                <a:off x="6915800" y="4524937"/>
                <a:ext cx="1082100" cy="333300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/>
                  <a:t>Dialogue</a:t>
                </a:r>
              </a:p>
            </p:txBody>
          </p:sp>
          <p:sp>
            <p:nvSpPr>
              <p:cNvPr id="35" name="Shape 63"/>
              <p:cNvSpPr txBox="1"/>
              <p:nvPr/>
            </p:nvSpPr>
            <p:spPr>
              <a:xfrm>
                <a:off x="6915800" y="4878181"/>
                <a:ext cx="1082100" cy="288300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/>
                  <a:t>Analysis</a:t>
                </a:r>
              </a:p>
            </p:txBody>
          </p:sp>
          <p:sp>
            <p:nvSpPr>
              <p:cNvPr id="36" name="Shape 64"/>
              <p:cNvSpPr txBox="1"/>
              <p:nvPr/>
            </p:nvSpPr>
            <p:spPr>
              <a:xfrm>
                <a:off x="6915800" y="5087275"/>
                <a:ext cx="1619700" cy="561899"/>
              </a:xfrm>
              <a:prstGeom prst="rect">
                <a:avLst/>
              </a:prstGeom>
              <a:noFill/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buNone/>
                </a:pPr>
                <a:r>
                  <a:rPr lang="en"/>
                  <a:t>Dialogue and Analysis</a:t>
                </a:r>
              </a:p>
            </p:txBody>
          </p:sp>
          <p:sp>
            <p:nvSpPr>
              <p:cNvPr id="37" name="Shape 65"/>
              <p:cNvSpPr txBox="1"/>
              <p:nvPr/>
            </p:nvSpPr>
            <p:spPr>
              <a:xfrm>
                <a:off x="5825525" y="1497350"/>
                <a:ext cx="1507199" cy="691799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 dirty="0"/>
                  <a:t>Scenarios and </a:t>
                </a:r>
              </a:p>
              <a:p>
                <a:pPr lvl="0" rtl="0">
                  <a:buNone/>
                </a:pPr>
                <a:r>
                  <a:rPr lang="en" dirty="0"/>
                  <a:t>strategies </a:t>
                </a:r>
              </a:p>
            </p:txBody>
          </p:sp>
          <p:sp>
            <p:nvSpPr>
              <p:cNvPr id="38" name="Shape 66"/>
              <p:cNvSpPr txBox="1"/>
              <p:nvPr/>
            </p:nvSpPr>
            <p:spPr>
              <a:xfrm>
                <a:off x="6174450" y="3782631"/>
                <a:ext cx="1280699" cy="691799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/>
                  <a:t>Outcomes</a:t>
                </a:r>
              </a:p>
            </p:txBody>
          </p:sp>
          <p:sp>
            <p:nvSpPr>
              <p:cNvPr id="39" name="Shape 67"/>
              <p:cNvSpPr txBox="1"/>
              <p:nvPr/>
            </p:nvSpPr>
            <p:spPr>
              <a:xfrm>
                <a:off x="1988295" y="3928760"/>
                <a:ext cx="1528260" cy="691799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 dirty="0"/>
                  <a:t>Vulnerabilities</a:t>
                </a:r>
              </a:p>
              <a:p>
                <a:pPr lvl="0" rtl="0">
                  <a:buNone/>
                </a:pPr>
                <a:r>
                  <a:rPr lang="en" dirty="0"/>
                  <a:t>and leading strategies</a:t>
                </a:r>
              </a:p>
            </p:txBody>
          </p:sp>
          <p:sp>
            <p:nvSpPr>
              <p:cNvPr id="40" name="Shape 68"/>
              <p:cNvSpPr txBox="1"/>
              <p:nvPr/>
            </p:nvSpPr>
            <p:spPr>
              <a:xfrm>
                <a:off x="4148024" y="2190737"/>
                <a:ext cx="1574823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 dirty="0"/>
                  <a:t>Vulnerabilities</a:t>
                </a:r>
              </a:p>
            </p:txBody>
          </p:sp>
          <p:sp>
            <p:nvSpPr>
              <p:cNvPr id="41" name="Shape 70"/>
              <p:cNvSpPr txBox="1"/>
              <p:nvPr/>
            </p:nvSpPr>
            <p:spPr>
              <a:xfrm>
                <a:off x="1036025" y="4620560"/>
                <a:ext cx="1131600" cy="505500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 rtl="0">
                  <a:buNone/>
                </a:pPr>
                <a:r>
                  <a:rPr lang="en"/>
                  <a:t>Robust </a:t>
                </a:r>
              </a:p>
              <a:p>
                <a:pPr lvl="0" algn="ctr" rtl="0">
                  <a:buNone/>
                </a:pPr>
                <a:r>
                  <a:rPr lang="en"/>
                  <a:t>Strategy</a:t>
                </a:r>
              </a:p>
            </p:txBody>
          </p:sp>
          <p:cxnSp>
            <p:nvCxnSpPr>
              <p:cNvPr id="42" name="Shape 71"/>
              <p:cNvCxnSpPr/>
              <p:nvPr/>
            </p:nvCxnSpPr>
            <p:spPr>
              <a:xfrm rot="10800000">
                <a:off x="4126275" y="1865308"/>
                <a:ext cx="299" cy="1953599"/>
              </a:xfrm>
              <a:prstGeom prst="straightConnector1">
                <a:avLst/>
              </a:prstGeom>
              <a:noFill/>
              <a:ln w="38100" cap="flat">
                <a:solidFill>
                  <a:schemeClr val="dk2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43" name="Shape 72"/>
              <p:cNvSpPr txBox="1"/>
              <p:nvPr/>
            </p:nvSpPr>
            <p:spPr>
              <a:xfrm>
                <a:off x="2099575" y="1731939"/>
                <a:ext cx="1082100" cy="457200"/>
              </a:xfrm>
              <a:prstGeom prst="rect">
                <a:avLst/>
              </a:prstGeom>
              <a:noFill/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rtl="0">
                  <a:buNone/>
                </a:pPr>
                <a:r>
                  <a:rPr lang="en"/>
                  <a:t>New </a:t>
                </a:r>
              </a:p>
              <a:p>
                <a:pPr lvl="0" rtl="0">
                  <a:buNone/>
                </a:pPr>
                <a:r>
                  <a:rPr lang="en"/>
                  <a:t>insights</a:t>
                </a:r>
              </a:p>
            </p:txBody>
          </p:sp>
        </p:grpSp>
        <p:cxnSp>
          <p:nvCxnSpPr>
            <p:cNvPr id="20" name="Shape 55"/>
            <p:cNvCxnSpPr>
              <a:endCxn id="41" idx="0"/>
            </p:cNvCxnSpPr>
            <p:nvPr/>
          </p:nvCxnSpPr>
          <p:spPr>
            <a:xfrm>
              <a:off x="1601825" y="3667887"/>
              <a:ext cx="0" cy="952673"/>
            </a:xfrm>
            <a:prstGeom prst="straightConnector1">
              <a:avLst/>
            </a:prstGeom>
            <a:noFill/>
            <a:ln w="38100" cap="flat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RDM Used to Evaluate PIDA Vulnerabilities and Adaptation Options for the Volta River Basin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6796" r="3371" b="5649"/>
          <a:stretch>
            <a:fillRect/>
          </a:stretch>
        </p:blipFill>
        <p:spPr bwMode="auto">
          <a:xfrm>
            <a:off x="1944597" y="1371600"/>
            <a:ext cx="49530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1"/>
          <p:cNvSpPr>
            <a:spLocks noChangeArrowheads="1"/>
          </p:cNvSpPr>
          <p:nvPr/>
        </p:nvSpPr>
        <p:spPr bwMode="auto">
          <a:xfrm>
            <a:off x="2795497" y="2819400"/>
            <a:ext cx="609600" cy="7620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38047" y="3659035"/>
            <a:ext cx="1246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Volta</a:t>
            </a:r>
          </a:p>
          <a:p>
            <a:pPr algn="ctr"/>
            <a:r>
              <a:rPr lang="en-US" b="1" dirty="0" smtClean="0"/>
              <a:t>River Basin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Scoping of Volta River Basin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E8B9-C2B3-4960-83CC-D159591FBE6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/>
          </p:nvPr>
        </p:nvGraphicFramePr>
        <p:xfrm>
          <a:off x="228600" y="1333245"/>
          <a:ext cx="8686800" cy="4286930"/>
        </p:xfrm>
        <a:graphic>
          <a:graphicData uri="http://schemas.openxmlformats.org/drawingml/2006/table">
            <a:tbl>
              <a:tblPr/>
              <a:tblGrid>
                <a:gridCol w="3279941"/>
                <a:gridCol w="5406859"/>
              </a:tblGrid>
              <a:tr h="420938"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Uncertainties (X)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Water Management Strategies (L)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</a:tr>
              <a:tr h="2055517">
                <a:tc>
                  <a:txBody>
                    <a:bodyPr/>
                    <a:lstStyle/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Climate</a:t>
                      </a:r>
                    </a:p>
                    <a:p>
                      <a:pPr marL="742950" marR="0" lvl="1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Temperature</a:t>
                      </a:r>
                    </a:p>
                    <a:p>
                      <a:pPr marL="742950" marR="0" lvl="1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Precipitation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PIDA+ Baseline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</a:tr>
              <a:tr h="324387"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Performance Metrics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</a:tr>
              <a:tr h="1414235">
                <a:tc>
                  <a:txBody>
                    <a:bodyPr/>
                    <a:lstStyle/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WEAP Volta Model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Domestic unmet demand and reliability</a:t>
                      </a:r>
                    </a:p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Irrigation unmet demand and reliability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Livestock unmet demand and reliability</a:t>
                      </a:r>
                    </a:p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Hydropower production and firm 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" y="4921151"/>
            <a:ext cx="2842752" cy="192608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2304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PIDA+ Projects Included in the Volta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35181" y="1600200"/>
          <a:ext cx="7252854" cy="3730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7618"/>
                <a:gridCol w="2417618"/>
                <a:gridCol w="241761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Hydro</a:t>
                      </a:r>
                      <a:r>
                        <a:rPr lang="en-US" baseline="0" dirty="0" smtClean="0"/>
                        <a:t> Power Projects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Irrigation Projects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Akosombo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Jambito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 Irrigation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Badongo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Juale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Noumbiel</a:t>
                      </a:r>
                      <a:r>
                        <a:rPr lang="en-US" dirty="0" smtClean="0"/>
                        <a:t> Irrigation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Bagre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Aval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Koulbi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Pwalugu</a:t>
                      </a:r>
                      <a:r>
                        <a:rPr lang="en-US" dirty="0" smtClean="0"/>
                        <a:t> Irrigation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Kpong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Sabari</a:t>
                      </a:r>
                      <a:r>
                        <a:rPr lang="en-US" dirty="0" smtClean="0"/>
                        <a:t> Irrigation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Bontioli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Kulpawn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Samendeni</a:t>
                      </a:r>
                      <a:r>
                        <a:rPr lang="en-US" dirty="0" smtClean="0"/>
                        <a:t> Irrigation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Bonvale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Lanka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Nawuni</a:t>
                      </a:r>
                      <a:r>
                        <a:rPr lang="en-US" dirty="0" smtClean="0"/>
                        <a:t> Irrigation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Bui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Noumbiel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Senchi</a:t>
                      </a:r>
                      <a:r>
                        <a:rPr lang="en-US" dirty="0" smtClean="0"/>
                        <a:t> Irrigation</a:t>
                      </a:r>
                      <a:endParaRPr lang="en-US" dirty="0"/>
                    </a:p>
                  </a:txBody>
                  <a:tcPr/>
                </a:tc>
              </a:tr>
              <a:tr h="39300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Daboya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Ntereso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Gongourou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Pwalugu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9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WEAP Volta Model Evaluated System Many Times to Understand Ranges of Climate Impacts</a:t>
            </a:r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176213" y="2551113"/>
            <a:ext cx="17668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1800"/>
              <a:t>Climate projections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1800"/>
              <a:t>(57 projections)</a:t>
            </a:r>
          </a:p>
        </p:txBody>
      </p:sp>
      <p:cxnSp>
        <p:nvCxnSpPr>
          <p:cNvPr id="6" name="Straight Arrow Connector 5"/>
          <p:cNvCxnSpPr>
            <a:cxnSpLocks noChangeShapeType="1"/>
            <a:stCxn id="41987" idx="3"/>
          </p:cNvCxnSpPr>
          <p:nvPr/>
        </p:nvCxnSpPr>
        <p:spPr bwMode="auto">
          <a:xfrm>
            <a:off x="1943100" y="3013075"/>
            <a:ext cx="1084263" cy="4302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7938" y="3652838"/>
            <a:ext cx="2017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1800" dirty="0"/>
              <a:t>Demand </a:t>
            </a:r>
            <a:r>
              <a:rPr lang="en-US" sz="1800" dirty="0" smtClean="0"/>
              <a:t>projections (1)</a:t>
            </a:r>
            <a:endParaRPr lang="en-US" sz="1800" dirty="0"/>
          </a:p>
        </p:txBody>
      </p:sp>
      <p:cxnSp>
        <p:nvCxnSpPr>
          <p:cNvPr id="8" name="Straight Arrow Connector 7"/>
          <p:cNvCxnSpPr>
            <a:cxnSpLocks noChangeShapeType="1"/>
            <a:stCxn id="41989" idx="3"/>
          </p:cNvCxnSpPr>
          <p:nvPr/>
        </p:nvCxnSpPr>
        <p:spPr bwMode="auto">
          <a:xfrm>
            <a:off x="2025650" y="3975100"/>
            <a:ext cx="100171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2784475" y="1706563"/>
            <a:ext cx="142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/>
              <a:t>PIDA+ projects</a:t>
            </a:r>
          </a:p>
        </p:txBody>
      </p:sp>
      <p:cxnSp>
        <p:nvCxnSpPr>
          <p:cNvPr id="11" name="Straight Arrow Connector 10"/>
          <p:cNvCxnSpPr>
            <a:cxnSpLocks noChangeShapeType="1"/>
            <a:stCxn id="41991" idx="2"/>
          </p:cNvCxnSpPr>
          <p:nvPr/>
        </p:nvCxnSpPr>
        <p:spPr bwMode="auto">
          <a:xfrm>
            <a:off x="3495675" y="2352675"/>
            <a:ext cx="484188" cy="660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993" name="TextBox 13"/>
          <p:cNvSpPr txBox="1">
            <a:spLocks noChangeArrowheads="1"/>
          </p:cNvSpPr>
          <p:nvPr/>
        </p:nvSpPr>
        <p:spPr bwMode="auto">
          <a:xfrm>
            <a:off x="3988078" y="1551855"/>
            <a:ext cx="18559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800" dirty="0"/>
              <a:t>Other </a:t>
            </a:r>
            <a:r>
              <a:rPr lang="en-US" sz="1800" dirty="0" smtClean="0"/>
              <a:t>adaptation strategies (4)</a:t>
            </a:r>
            <a:endParaRPr lang="en-US" sz="1800" dirty="0"/>
          </a:p>
        </p:txBody>
      </p:sp>
      <p:cxnSp>
        <p:nvCxnSpPr>
          <p:cNvPr id="15" name="Straight Arrow Connector 14"/>
          <p:cNvCxnSpPr>
            <a:cxnSpLocks noChangeShapeType="1"/>
            <a:stCxn id="41993" idx="2"/>
            <a:endCxn id="42000" idx="0"/>
          </p:cNvCxnSpPr>
          <p:nvPr/>
        </p:nvCxnSpPr>
        <p:spPr bwMode="auto">
          <a:xfrm flipH="1">
            <a:off x="4415468" y="2475185"/>
            <a:ext cx="500562" cy="53789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5710238" y="3619500"/>
            <a:ext cx="714375" cy="95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996" name="TextBox 22"/>
          <p:cNvSpPr txBox="1">
            <a:spLocks noChangeArrowheads="1"/>
          </p:cNvSpPr>
          <p:nvPr/>
        </p:nvSpPr>
        <p:spPr bwMode="auto">
          <a:xfrm>
            <a:off x="6577013" y="3200400"/>
            <a:ext cx="25669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Domestic water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Livestock water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/>
              <a:t>Agricultural water use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dirty="0" smtClean="0"/>
              <a:t>Hydropower</a:t>
            </a:r>
            <a:endParaRPr lang="en-US" sz="1800" dirty="0"/>
          </a:p>
        </p:txBody>
      </p:sp>
      <p:sp>
        <p:nvSpPr>
          <p:cNvPr id="41997" name="TextBox 23"/>
          <p:cNvSpPr txBox="1">
            <a:spLocks noChangeArrowheads="1"/>
          </p:cNvSpPr>
          <p:nvPr/>
        </p:nvSpPr>
        <p:spPr bwMode="auto">
          <a:xfrm>
            <a:off x="176213" y="5916837"/>
            <a:ext cx="566776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i="1" dirty="0"/>
              <a:t>Run model for hundreds of </a:t>
            </a:r>
            <a:r>
              <a:rPr lang="en-US" sz="1800" i="1" dirty="0" smtClean="0"/>
              <a:t>futures.</a:t>
            </a:r>
            <a:endParaRPr lang="en-US" sz="1800" i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sz="1800" i="1" dirty="0"/>
              <a:t>Each future represents one set of assumptions about future climate, demand, and other trends</a:t>
            </a:r>
          </a:p>
        </p:txBody>
      </p:sp>
      <p:cxnSp>
        <p:nvCxnSpPr>
          <p:cNvPr id="19" name="Straight Arrow Connector 18"/>
          <p:cNvCxnSpPr>
            <a:cxnSpLocks noChangeShapeType="1"/>
            <a:stCxn id="41999" idx="3"/>
          </p:cNvCxnSpPr>
          <p:nvPr/>
        </p:nvCxnSpPr>
        <p:spPr bwMode="auto">
          <a:xfrm flipV="1">
            <a:off x="2032000" y="4402140"/>
            <a:ext cx="995363" cy="6458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1999" name="TextBox 19"/>
          <p:cNvSpPr txBox="1">
            <a:spLocks noChangeArrowheads="1"/>
          </p:cNvSpPr>
          <p:nvPr/>
        </p:nvSpPr>
        <p:spPr bwMode="auto">
          <a:xfrm>
            <a:off x="14288" y="4586288"/>
            <a:ext cx="20177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sz="1800" i="1" dirty="0"/>
              <a:t>Other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sz="1800" i="1" dirty="0" smtClean="0"/>
              <a:t>Uncertainties </a:t>
            </a:r>
            <a:r>
              <a:rPr lang="en-US" sz="1800" dirty="0" smtClean="0"/>
              <a:t>(later analyses)</a:t>
            </a:r>
            <a:endParaRPr lang="en-US" sz="1800" dirty="0"/>
          </a:p>
        </p:txBody>
      </p:sp>
      <p:pic>
        <p:nvPicPr>
          <p:cNvPr id="42000" name="Picture 11" descr="Screen shot 2013-05-15 at 4.12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697" y="3013075"/>
            <a:ext cx="2589541" cy="2677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833" y="4793695"/>
            <a:ext cx="3021309" cy="20470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52" y="1447281"/>
            <a:ext cx="7218125" cy="537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535" y="113210"/>
            <a:ext cx="8642203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PIDA+ Plans Would Moderately Increase Hydropower Production and Significantly Increase Irrigation Demand </a:t>
            </a:r>
            <a:r>
              <a:rPr lang="en-US" sz="2800" dirty="0"/>
              <a:t>Under Historical Climate Conditions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3396" y="3425496"/>
            <a:ext cx="1975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(Very dry historical year)</a:t>
            </a:r>
            <a:endParaRPr lang="en-US" sz="14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273574" y="3425496"/>
            <a:ext cx="279822" cy="7855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273574" y="3728954"/>
            <a:ext cx="279822" cy="13455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56242"/>
          <a:stretch/>
        </p:blipFill>
        <p:spPr>
          <a:xfrm>
            <a:off x="343987" y="2083800"/>
            <a:ext cx="2019565" cy="46153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8311"/>
          <a:stretch/>
        </p:blipFill>
        <p:spPr>
          <a:xfrm>
            <a:off x="4851762" y="2067845"/>
            <a:ext cx="1948155" cy="4673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486" y="177781"/>
            <a:ext cx="867449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We Summarize Over Years Using</a:t>
            </a:r>
            <a:br>
              <a:rPr lang="en-US" sz="3200" dirty="0" smtClean="0"/>
            </a:br>
            <a:r>
              <a:rPr lang="en-US" sz="3200" dirty="0" smtClean="0"/>
              <a:t>Hydropower Firm Yield and Irrigation Reliability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641083" y="4648914"/>
            <a:ext cx="1313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3,697 GWH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1369" y="2668941"/>
            <a:ext cx="1563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37/41 years =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90.2% reliable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830557" y="2529347"/>
            <a:ext cx="312109" cy="818174"/>
          </a:xfrm>
          <a:prstGeom prst="rightBrace">
            <a:avLst>
              <a:gd name="adj1" fmla="val 4971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>
            <a:off x="2270757" y="4833580"/>
            <a:ext cx="370326" cy="414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54830" y="5669499"/>
            <a:ext cx="2396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- Historical Climate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Each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dot indicates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results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an individual year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530" y="1421514"/>
            <a:ext cx="4053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Hydropower Firm Yield</a:t>
            </a:r>
            <a:r>
              <a:rPr lang="en-US" u="sng" dirty="0" smtClean="0"/>
              <a:t> </a:t>
            </a:r>
            <a:r>
              <a:rPr lang="en-US" dirty="0" smtClean="0"/>
              <a:t>= </a:t>
            </a:r>
          </a:p>
          <a:p>
            <a:r>
              <a:rPr lang="en-US" dirty="0" smtClean="0"/>
              <a:t>Minimum yield in all but 5% of years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98542" y="1421514"/>
            <a:ext cx="456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 smtClean="0"/>
              <a:t>Irrigation Reliability </a:t>
            </a:r>
            <a:r>
              <a:rPr lang="en-US" dirty="0" smtClean="0"/>
              <a:t>= Percentage of years in which 90% of irrigation demand is supplied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142666" y="3539686"/>
            <a:ext cx="16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Reliability Standard</a:t>
            </a:r>
            <a:endParaRPr lang="en-US" sz="1400" i="1" dirty="0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 flipV="1">
            <a:off x="6374940" y="3347522"/>
            <a:ext cx="767726" cy="3460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2" y="1693612"/>
            <a:ext cx="8013948" cy="4953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5215" y="5411136"/>
            <a:ext cx="180827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Historical climate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0838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in the Volta Varies Significantly Across GCM Climate Projections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3" y="1690624"/>
            <a:ext cx="8018786" cy="4956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380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in the Volta Varies Significantly Across GCM Climate Projections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43518" y="5757599"/>
            <a:ext cx="294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(both sectors under-perform)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833" y="1861802"/>
            <a:ext cx="2274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(irrigation okay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dirty="0" smtClean="0">
                <a:solidFill>
                  <a:schemeClr val="accent6"/>
                </a:solidFill>
              </a:rPr>
              <a:t>hydro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under-performs)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1486" y="3185513"/>
            <a:ext cx="226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(hydro okay, irrigation </a:t>
            </a:r>
          </a:p>
          <a:p>
            <a:pPr algn="r"/>
            <a:r>
              <a:rPr lang="en-US" dirty="0" smtClean="0">
                <a:solidFill>
                  <a:schemeClr val="accent6"/>
                </a:solidFill>
              </a:rPr>
              <a:t>under-performs)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1912" y="1578566"/>
            <a:ext cx="198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(both sectors okay)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1486" y="5434433"/>
            <a:ext cx="2261838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Historical climate +</a:t>
            </a:r>
          </a:p>
          <a:p>
            <a:r>
              <a:rPr lang="en-US" dirty="0" smtClean="0"/>
              <a:t>56 climate projections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 describes:</a:t>
            </a:r>
          </a:p>
          <a:p>
            <a:pPr lvl="1"/>
            <a:r>
              <a:rPr lang="en-US" sz="1800" dirty="0"/>
              <a:t>Range of climate data we are using in this </a:t>
            </a:r>
            <a:r>
              <a:rPr lang="en-US" sz="1800" dirty="0" smtClean="0"/>
              <a:t>study</a:t>
            </a:r>
          </a:p>
          <a:p>
            <a:pPr lvl="1"/>
            <a:r>
              <a:rPr lang="en-US" sz="1800" dirty="0" smtClean="0"/>
              <a:t>RDM analyses </a:t>
            </a:r>
          </a:p>
          <a:p>
            <a:pPr lvl="1"/>
            <a:r>
              <a:rPr lang="en-US" sz="1800" dirty="0" smtClean="0"/>
              <a:t>RDM analysis using WEAP model of climate impacts on Volta (and Orange-</a:t>
            </a:r>
            <a:r>
              <a:rPr lang="en-US" sz="1800" dirty="0" err="1" smtClean="0"/>
              <a:t>Senqu</a:t>
            </a:r>
            <a:r>
              <a:rPr lang="en-US" sz="1800" smtClean="0"/>
              <a:t>) basins</a:t>
            </a:r>
            <a:endParaRPr lang="en-US" sz="1800" dirty="0" smtClean="0"/>
          </a:p>
          <a:p>
            <a:r>
              <a:rPr lang="en-US" dirty="0" smtClean="0"/>
              <a:t>Nick </a:t>
            </a:r>
            <a:r>
              <a:rPr lang="en-US" dirty="0"/>
              <a:t>describes:</a:t>
            </a:r>
          </a:p>
          <a:p>
            <a:pPr lvl="1"/>
            <a:r>
              <a:rPr lang="en-US" sz="1800" dirty="0" smtClean="0"/>
              <a:t>Energy robustness analysis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51" y="1693614"/>
            <a:ext cx="8013949" cy="4953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Future Climate Conditions Would Lead to Under Performance?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3518" y="5757599"/>
            <a:ext cx="294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(both sectors under-perform)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651" y="3217797"/>
            <a:ext cx="3972863" cy="26917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5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Evaluated Climate Conditions Across Volta River Basin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t="4722" r="44714" b="63164"/>
          <a:stretch/>
        </p:blipFill>
        <p:spPr bwMode="auto">
          <a:xfrm>
            <a:off x="300381" y="2540327"/>
            <a:ext cx="3724232" cy="40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36262" y="2637653"/>
            <a:ext cx="1315050" cy="508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Upper </a:t>
            </a:r>
            <a:r>
              <a:rPr lang="en-US" sz="1600" dirty="0" smtClean="0"/>
              <a:t>Basin (</a:t>
            </a:r>
            <a:r>
              <a:rPr lang="en-US" sz="1600" dirty="0" err="1" smtClean="0"/>
              <a:t>Wayen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2782957" y="2684107"/>
            <a:ext cx="1071217" cy="286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610" y="1587606"/>
            <a:ext cx="5130800" cy="49149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203" y="1587603"/>
            <a:ext cx="5130800" cy="491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Evaluated Climate Conditions Across Volta River Basin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t="4722" r="44714" b="63164"/>
          <a:stretch/>
        </p:blipFill>
        <p:spPr bwMode="auto">
          <a:xfrm>
            <a:off x="300381" y="2540327"/>
            <a:ext cx="3724232" cy="40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43043" y="5912402"/>
            <a:ext cx="1329349" cy="508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Lower </a:t>
            </a:r>
            <a:r>
              <a:rPr lang="en-US" sz="1600" dirty="0" smtClean="0"/>
              <a:t>Basin (</a:t>
            </a:r>
            <a:r>
              <a:rPr lang="en-US" sz="1600" dirty="0" err="1" smtClean="0"/>
              <a:t>Sench</a:t>
            </a:r>
            <a:r>
              <a:rPr lang="en-US" sz="1600" dirty="0" err="1"/>
              <a:t>i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9" name="Right Arrow 8"/>
          <p:cNvSpPr/>
          <p:nvPr/>
        </p:nvSpPr>
        <p:spPr>
          <a:xfrm rot="20010888">
            <a:off x="3489003" y="5769377"/>
            <a:ext cx="1071217" cy="286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Evaluated Climate Conditions Across Volta River Basin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0" t="4722" r="44714" b="63164"/>
          <a:stretch/>
        </p:blipFill>
        <p:spPr bwMode="auto">
          <a:xfrm>
            <a:off x="300381" y="2540327"/>
            <a:ext cx="3724232" cy="407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46026" y="1816316"/>
            <a:ext cx="2818058" cy="32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Entire Basin (weighted average)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203" y="1587603"/>
            <a:ext cx="5130800" cy="49149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489005" y="1851352"/>
            <a:ext cx="598358" cy="2860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4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76" y="1189640"/>
            <a:ext cx="7905596" cy="5594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7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Scenario Discovery Techniques Identify Climate Conditions That Lead to Low Performance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85684" y="1189640"/>
            <a:ext cx="408475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Mean annual precipitation &lt; 1,007 mm &amp;</a:t>
            </a:r>
          </a:p>
          <a:p>
            <a:r>
              <a:rPr lang="en-US" dirty="0" smtClean="0"/>
              <a:t>Mean annual temperature &gt; 28.6 </a:t>
            </a:r>
            <a:r>
              <a:rPr lang="en-US" dirty="0" err="1" smtClean="0"/>
              <a:t>deg</a:t>
            </a:r>
            <a:r>
              <a:rPr lang="en-US" dirty="0" smtClean="0"/>
              <a:t> C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37959"/>
            <a:ext cx="2354859" cy="32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Entire Basin (weighted average)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6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Volta PIDA+ Strategy is Vulnerable to Key Climate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Vulnerable scenario:</a:t>
            </a:r>
          </a:p>
          <a:p>
            <a:pPr lvl="1"/>
            <a:r>
              <a:rPr lang="en-US" dirty="0" smtClean="0"/>
              <a:t>Mean </a:t>
            </a:r>
            <a:r>
              <a:rPr lang="en-US" dirty="0"/>
              <a:t>annual precipitation &lt; </a:t>
            </a:r>
            <a:r>
              <a:rPr lang="en-US" dirty="0" smtClean="0"/>
              <a:t>1,007 </a:t>
            </a:r>
            <a:r>
              <a:rPr lang="en-US" dirty="0"/>
              <a:t>mm &amp;</a:t>
            </a:r>
          </a:p>
          <a:p>
            <a:pPr lvl="1"/>
            <a:r>
              <a:rPr lang="en-US" dirty="0"/>
              <a:t>Mean annual temperature &gt; </a:t>
            </a:r>
            <a:r>
              <a:rPr lang="en-US" dirty="0" smtClean="0"/>
              <a:t>28.6 </a:t>
            </a:r>
            <a:r>
              <a:rPr lang="en-US" dirty="0" err="1"/>
              <a:t>deg</a:t>
            </a:r>
            <a:r>
              <a:rPr lang="en-US" dirty="0"/>
              <a:t> C </a:t>
            </a:r>
            <a:endParaRPr lang="en-US" dirty="0" smtClean="0"/>
          </a:p>
          <a:p>
            <a:r>
              <a:rPr lang="en-US" dirty="0" smtClean="0"/>
              <a:t>Describes 100% of low performance outcomes</a:t>
            </a:r>
            <a:r>
              <a:rPr lang="en-US" dirty="0"/>
              <a:t>(10 of 10) </a:t>
            </a:r>
            <a:endParaRPr lang="en-US" dirty="0" smtClean="0"/>
          </a:p>
          <a:p>
            <a:r>
              <a:rPr lang="en-US" dirty="0" smtClean="0"/>
              <a:t>77% of outcomes are low performance (</a:t>
            </a:r>
            <a:r>
              <a:rPr lang="en-US" dirty="0"/>
              <a:t>10 of 13)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91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Vulnerability Suggests New Adaptation Strategies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/>
          </p:nvPr>
        </p:nvGraphicFramePr>
        <p:xfrm>
          <a:off x="250687" y="1652402"/>
          <a:ext cx="8686800" cy="4286930"/>
        </p:xfrm>
        <a:graphic>
          <a:graphicData uri="http://schemas.openxmlformats.org/drawingml/2006/table">
            <a:tbl>
              <a:tblPr/>
              <a:tblGrid>
                <a:gridCol w="3279941"/>
                <a:gridCol w="5406859"/>
              </a:tblGrid>
              <a:tr h="420938"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Uncertainties (X)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Water Management Strategies (L)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</a:tr>
              <a:tr h="2055517">
                <a:tc>
                  <a:txBody>
                    <a:bodyPr/>
                    <a:lstStyle/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Climate</a:t>
                      </a:r>
                    </a:p>
                    <a:p>
                      <a:pPr marL="742950" marR="0" lvl="1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Temperature</a:t>
                      </a:r>
                    </a:p>
                    <a:p>
                      <a:pPr marL="742950" marR="0" lvl="1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Precipitation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PIDA+ Baseline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Adaptation Strategies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Increase irrigation efficiency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Increase hydropower capacity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Prioritize hydropower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</a:tr>
              <a:tr h="324387"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Performance Metrics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</a:tr>
              <a:tr h="1414235">
                <a:tc>
                  <a:txBody>
                    <a:bodyPr/>
                    <a:lstStyle/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WEAP Volta Model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Domestic unmet demand and reliability</a:t>
                      </a:r>
                    </a:p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Irrigation unmet demand and reliability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Livestock unmet demand and reliability</a:t>
                      </a:r>
                    </a:p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Hydropower production and firm 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1913"/>
            <a:ext cx="2842752" cy="192608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9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Baseline PIDA+ Strategy Performance </a:t>
            </a:r>
            <a:r>
              <a:rPr lang="en-US" dirty="0" err="1" smtClean="0"/>
              <a:t>Acros</a:t>
            </a:r>
            <a:r>
              <a:rPr lang="en-US" dirty="0" smtClean="0"/>
              <a:t> 57 Climate Projections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770"/>
            <a:ext cx="9144000" cy="56522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8261" y="5872801"/>
            <a:ext cx="294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(both sectors under-perform)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8261" y="1435179"/>
            <a:ext cx="333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(irrigation okay, hydro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under-performs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78686" y="4223599"/>
            <a:ext cx="226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(hydro okay, irrigation </a:t>
            </a:r>
          </a:p>
          <a:p>
            <a:pPr algn="r"/>
            <a:r>
              <a:rPr lang="en-US" dirty="0" smtClean="0">
                <a:solidFill>
                  <a:schemeClr val="accent6"/>
                </a:solidFill>
              </a:rPr>
              <a:t>under-performs)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9112" y="1346835"/>
            <a:ext cx="198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(both sectors okay)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Irrigation Efficiency </a:t>
            </a:r>
            <a:r>
              <a:rPr lang="en-US" dirty="0" smtClean="0"/>
              <a:t>Improves Irrigation Reliability for Dry Projections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770"/>
            <a:ext cx="9144000" cy="5652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261" y="5872801"/>
            <a:ext cx="294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(both sectors under-perform)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261" y="1435179"/>
            <a:ext cx="333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(irrigation okay, hydro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under-performs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8686" y="4223599"/>
            <a:ext cx="226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(hydro okay, irrigation </a:t>
            </a:r>
          </a:p>
          <a:p>
            <a:pPr algn="r"/>
            <a:r>
              <a:rPr lang="en-US" dirty="0" smtClean="0">
                <a:solidFill>
                  <a:schemeClr val="accent6"/>
                </a:solidFill>
              </a:rPr>
              <a:t>under-performs)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9112" y="1346835"/>
            <a:ext cx="198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(both sectors okay)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14" y="50278"/>
            <a:ext cx="8810172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Increased Hydropower Capacity</a:t>
            </a:r>
            <a:r>
              <a:rPr lang="en-US" dirty="0" smtClean="0"/>
              <a:t> Increases Firm Yield for Wet Projections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770"/>
            <a:ext cx="9144000" cy="5652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261" y="5872801"/>
            <a:ext cx="294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(both sectors under-perform)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261" y="1435179"/>
            <a:ext cx="333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(irrigation okay, hydro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under-performs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8686" y="4223599"/>
            <a:ext cx="226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(hydro okay, irrigation </a:t>
            </a:r>
          </a:p>
          <a:p>
            <a:pPr algn="r"/>
            <a:r>
              <a:rPr lang="en-US" dirty="0" smtClean="0">
                <a:solidFill>
                  <a:schemeClr val="accent6"/>
                </a:solidFill>
              </a:rPr>
              <a:t>under-performs)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9112" y="1346835"/>
            <a:ext cx="198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(both sectors okay)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748416" y="3662892"/>
            <a:ext cx="7382104" cy="278969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16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1624"/>
            <a:ext cx="9144000" cy="968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Decision Methods Make Sense</a:t>
            </a:r>
            <a:br>
              <a:rPr lang="en-US" dirty="0" smtClean="0"/>
            </a:br>
            <a:r>
              <a:rPr lang="en-US" dirty="0" smtClean="0"/>
              <a:t>If We </a:t>
            </a:r>
            <a:r>
              <a:rPr lang="en-US" u="sng" dirty="0" smtClean="0"/>
              <a:t>Don</a:t>
            </a:r>
            <a:r>
              <a:rPr lang="fr-FR" u="sng" dirty="0" smtClean="0"/>
              <a:t>’</a:t>
            </a:r>
            <a:r>
              <a:rPr lang="en-US" u="sng" dirty="0" smtClean="0"/>
              <a:t>t</a:t>
            </a:r>
            <a:r>
              <a:rPr lang="en-US" dirty="0" smtClean="0"/>
              <a:t> Face Much Uncertainty</a:t>
            </a:r>
            <a:endParaRPr lang="en-US" dirty="0"/>
          </a:p>
        </p:txBody>
      </p:sp>
      <p:sp>
        <p:nvSpPr>
          <p:cNvPr id="616451" name="Rectangle 1027"/>
          <p:cNvSpPr>
            <a:spLocks noGrp="1" noChangeArrowheads="1"/>
          </p:cNvSpPr>
          <p:nvPr>
            <p:ph idx="1"/>
          </p:nvPr>
        </p:nvSpPr>
        <p:spPr>
          <a:xfrm>
            <a:off x="1236021" y="3675762"/>
            <a:ext cx="6757042" cy="285620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680"/>
              </a:spcBef>
            </a:pPr>
            <a:r>
              <a:rPr lang="en-US" dirty="0" smtClean="0"/>
              <a:t>When the future</a:t>
            </a:r>
          </a:p>
          <a:p>
            <a:pPr lvl="1">
              <a:lnSpc>
                <a:spcPct val="90000"/>
              </a:lnSpc>
              <a:spcBef>
                <a:spcPts val="1680"/>
              </a:spcBef>
            </a:pPr>
            <a:r>
              <a:rPr lang="en-US" dirty="0"/>
              <a:t>I</a:t>
            </a:r>
            <a:r>
              <a:rPr lang="en-US" dirty="0" smtClean="0"/>
              <a:t>sn’t changing fast</a:t>
            </a:r>
          </a:p>
          <a:p>
            <a:pPr lvl="1">
              <a:lnSpc>
                <a:spcPct val="90000"/>
              </a:lnSpc>
              <a:spcBef>
                <a:spcPts val="1680"/>
              </a:spcBef>
            </a:pPr>
            <a:r>
              <a:rPr lang="en-US" dirty="0"/>
              <a:t>I</a:t>
            </a:r>
            <a:r>
              <a:rPr lang="en-US" dirty="0" smtClean="0"/>
              <a:t>sn’t hard to predict</a:t>
            </a:r>
          </a:p>
          <a:p>
            <a:pPr lvl="1">
              <a:lnSpc>
                <a:spcPct val="90000"/>
              </a:lnSpc>
              <a:spcBef>
                <a:spcPts val="1680"/>
              </a:spcBef>
            </a:pPr>
            <a:r>
              <a:rPr lang="en-US" dirty="0" smtClean="0"/>
              <a:t>Doesn’t generate much disagreement</a:t>
            </a:r>
          </a:p>
          <a:p>
            <a:pPr>
              <a:lnSpc>
                <a:spcPct val="90000"/>
              </a:lnSpc>
              <a:spcBef>
                <a:spcPts val="1680"/>
              </a:spcBef>
            </a:pPr>
            <a:r>
              <a:rPr lang="en-US" dirty="0" smtClean="0"/>
              <a:t>Then “predict then act” provides a powerful approach for managing risk</a:t>
            </a:r>
            <a:endParaRPr lang="en-US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8698" y="1938338"/>
            <a:ext cx="2474156" cy="1293812"/>
          </a:xfrm>
          <a:prstGeom prst="rect">
            <a:avLst/>
          </a:pr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What will future conditions be?</a:t>
            </a:r>
            <a:endParaRPr lang="en-US" sz="2000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251584" y="1943557"/>
            <a:ext cx="2830513" cy="1284288"/>
          </a:xfrm>
          <a:prstGeom prst="rect">
            <a:avLst/>
          </a:pr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Under those conditions, what is best near-term decision?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11007" y="1938338"/>
            <a:ext cx="2369984" cy="1293626"/>
          </a:xfrm>
          <a:prstGeom prst="rect">
            <a:avLst/>
          </a:pr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How sensitive is the decision to those conditions?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91608" y="1444683"/>
            <a:ext cx="3627437" cy="38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7013" indent="-227013" algn="ctr" defTabSz="971550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dirty="0" smtClean="0"/>
              <a:t>“Predict Then Act”</a:t>
            </a:r>
            <a:endParaRPr lang="en-US" sz="2000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2732852" y="2423626"/>
            <a:ext cx="532964" cy="340207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071689" y="2423626"/>
            <a:ext cx="532964" cy="340207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213341" y="3515469"/>
            <a:ext cx="677972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7994445" y="3265983"/>
            <a:ext cx="0" cy="2721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1236020" y="3220623"/>
            <a:ext cx="0" cy="31752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770"/>
            <a:ext cx="9144000" cy="5652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261" y="5872801"/>
            <a:ext cx="294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(both sectors under-perform)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261" y="1435179"/>
            <a:ext cx="333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(irrigation okay, hydro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under-performs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8686" y="4223599"/>
            <a:ext cx="226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(hydro okay, irrigation </a:t>
            </a:r>
          </a:p>
          <a:p>
            <a:pPr algn="r"/>
            <a:r>
              <a:rPr lang="en-US" dirty="0" smtClean="0">
                <a:solidFill>
                  <a:schemeClr val="accent6"/>
                </a:solidFill>
              </a:rPr>
              <a:t>under-performs)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9112" y="1346835"/>
            <a:ext cx="198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(both sectors okay)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5027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Increased Hydropower Priority </a:t>
            </a:r>
            <a:r>
              <a:rPr lang="en-US" sz="3600" dirty="0" smtClean="0"/>
              <a:t>Increases Firm Yield but Decreasing Irrigation Reliability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770"/>
            <a:ext cx="9144000" cy="56522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261" y="5872801"/>
            <a:ext cx="294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(both sectors under-perform)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261" y="1435179"/>
            <a:ext cx="333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(irrigation okay, hydro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under-performs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78686" y="4223599"/>
            <a:ext cx="226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(hydro okay, irrigation </a:t>
            </a:r>
          </a:p>
          <a:p>
            <a:pPr algn="r"/>
            <a:r>
              <a:rPr lang="en-US" dirty="0" smtClean="0">
                <a:solidFill>
                  <a:schemeClr val="accent6"/>
                </a:solidFill>
              </a:rPr>
              <a:t>under-performs)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9112" y="1346835"/>
            <a:ext cx="198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8000"/>
                </a:solidFill>
              </a:rPr>
              <a:t>(both sectors okay)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5027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i="1" dirty="0" smtClean="0"/>
              <a:t>Increased </a:t>
            </a:r>
            <a:r>
              <a:rPr lang="en-US" sz="3200" i="1" dirty="0"/>
              <a:t>Irrigation Efficiency </a:t>
            </a:r>
            <a:r>
              <a:rPr lang="en-US" sz="3200" i="1" dirty="0" smtClean="0"/>
              <a:t>and Increasing Hydropower Priority </a:t>
            </a:r>
            <a:r>
              <a:rPr lang="en-US" sz="3200" dirty="0" smtClean="0"/>
              <a:t>Strikes Alternative Balance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333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New Strategies Decrease Some Climate Change Vulnerability with Tradeoffs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164" y="1771030"/>
            <a:ext cx="6106227" cy="41372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23" y="197333"/>
            <a:ext cx="8771352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Alternative Strategies Decrease Some Climate Change Vulnerability with Tradeoffs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7698"/>
            <a:ext cx="9144000" cy="40268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 for Volta River Basin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performance in greater detail</a:t>
            </a:r>
          </a:p>
          <a:p>
            <a:pPr lvl="1"/>
            <a:r>
              <a:rPr lang="en-US" dirty="0" smtClean="0"/>
              <a:t>Regionally and by facility</a:t>
            </a:r>
          </a:p>
          <a:p>
            <a:r>
              <a:rPr lang="en-US" dirty="0" smtClean="0"/>
              <a:t>Develop and evaluate additional adaptation strategies</a:t>
            </a:r>
          </a:p>
          <a:p>
            <a:r>
              <a:rPr lang="en-US" dirty="0" smtClean="0"/>
              <a:t>Hold workshop with stakeholders to discuss outcomes and key tradeoffs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 Analysis for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model development is underway</a:t>
            </a:r>
          </a:p>
          <a:p>
            <a:r>
              <a:rPr lang="en-US" dirty="0" smtClean="0"/>
              <a:t>We are developing the robustness analysis structure and components</a:t>
            </a:r>
          </a:p>
          <a:p>
            <a:pPr lvl="1"/>
            <a:r>
              <a:rPr lang="en-US" dirty="0" smtClean="0"/>
              <a:t>Beginning with the SAPP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Energy Modeling Analyzes</a:t>
            </a:r>
            <a:br>
              <a:rPr lang="en-US" dirty="0" smtClean="0">
                <a:ea typeface="ＭＳ Ｐゴシック" charset="0"/>
              </a:rPr>
            </a:br>
            <a:r>
              <a:rPr lang="en-US" dirty="0" smtClean="0">
                <a:ea typeface="ＭＳ Ｐゴシック" charset="0"/>
              </a:rPr>
              <a:t>the PIDA+ Projects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981200"/>
          <a:ext cx="7391401" cy="3516692"/>
        </p:xfrm>
        <a:graphic>
          <a:graphicData uri="http://schemas.openxmlformats.org/drawingml/2006/table">
            <a:tbl>
              <a:tblPr>
                <a:tableStyleId>{1E171933-4619-4E11-9A3F-F7608DF75F80}</a:tableStyleId>
              </a:tblPr>
              <a:tblGrid>
                <a:gridCol w="1745822"/>
                <a:gridCol w="1949879"/>
                <a:gridCol w="1847850"/>
                <a:gridCol w="1847850"/>
              </a:tblGrid>
              <a:tr h="287858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Project name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North–South Power Transmission Corridor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u="none" strike="noStrike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Mphamda-Nkuwa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Lesotho HWP phase II hydropower component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26709">
                <a:tc>
                  <a:txBody>
                    <a:bodyPr/>
                    <a:lstStyle/>
                    <a:p>
                      <a:pPr lvl="1" algn="l" fontAlgn="t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Description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8,000 km line from Egypt through Sudan, South Sudan, Ethiopia, Kenya, Malawi, Mozambique, Zambia, Zimbabwe to South Africa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Hydroelectric power plant with a capacity of 1,500 MW for export on the SAPP market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Hydropower 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power supply to Lesotho and power export to South Africa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2679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Power Generation Type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Transmission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78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2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Country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Kenya, Ethiopia, Tanzania, Malawi, Mozambique, Zambia, Zimbabwe, South Africa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Mozambique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78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Budget </a:t>
                      </a:r>
                      <a:r>
                        <a:rPr lang="en-US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($million</a:t>
                      </a:r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78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Phase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feasibility/needs assessment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feasibility/needs assessment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feasibility/needs assessment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7858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Basin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Nile</a:t>
                      </a:r>
                      <a:r>
                        <a:rPr lang="en-US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. </a:t>
                      </a:r>
                      <a:r>
                        <a:rPr lang="en-US" sz="1200" u="none" strike="noStrike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Zambezi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Mozambique, Zambezi basin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Orange-</a:t>
                      </a:r>
                      <a:r>
                        <a:rPr lang="en-US" sz="12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Senqu</a:t>
                      </a:r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River Basin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7519"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Power Pool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Southern African Power Pool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Southern African Power Pool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Southern African Power Pool 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7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385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Energy Robustness Analysis</a:t>
            </a:r>
            <a:endParaRPr lang="en-US" sz="4000" dirty="0"/>
          </a:p>
        </p:txBody>
      </p:sp>
      <p:sp>
        <p:nvSpPr>
          <p:cNvPr id="61" name="Freeform 60"/>
          <p:cNvSpPr/>
          <p:nvPr/>
        </p:nvSpPr>
        <p:spPr>
          <a:xfrm>
            <a:off x="4689376" y="1773526"/>
            <a:ext cx="3960440" cy="2885406"/>
          </a:xfrm>
          <a:custGeom>
            <a:avLst/>
            <a:gdLst>
              <a:gd name="connsiteX0" fmla="*/ 0 w 2777306"/>
              <a:gd name="connsiteY0" fmla="*/ 334406 h 2006393"/>
              <a:gd name="connsiteX1" fmla="*/ 334406 w 2777306"/>
              <a:gd name="connsiteY1" fmla="*/ 0 h 2006393"/>
              <a:gd name="connsiteX2" fmla="*/ 2442900 w 2777306"/>
              <a:gd name="connsiteY2" fmla="*/ 0 h 2006393"/>
              <a:gd name="connsiteX3" fmla="*/ 2777306 w 2777306"/>
              <a:gd name="connsiteY3" fmla="*/ 334406 h 2006393"/>
              <a:gd name="connsiteX4" fmla="*/ 2777306 w 2777306"/>
              <a:gd name="connsiteY4" fmla="*/ 1671987 h 2006393"/>
              <a:gd name="connsiteX5" fmla="*/ 2442900 w 2777306"/>
              <a:gd name="connsiteY5" fmla="*/ 2006393 h 2006393"/>
              <a:gd name="connsiteX6" fmla="*/ 334406 w 2777306"/>
              <a:gd name="connsiteY6" fmla="*/ 2006393 h 2006393"/>
              <a:gd name="connsiteX7" fmla="*/ 0 w 2777306"/>
              <a:gd name="connsiteY7" fmla="*/ 1671987 h 2006393"/>
              <a:gd name="connsiteX8" fmla="*/ 0 w 2777306"/>
              <a:gd name="connsiteY8" fmla="*/ 334406 h 200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306" h="2006393">
                <a:moveTo>
                  <a:pt x="0" y="334406"/>
                </a:moveTo>
                <a:cubicBezTo>
                  <a:pt x="0" y="149719"/>
                  <a:pt x="149719" y="0"/>
                  <a:pt x="334406" y="0"/>
                </a:cubicBezTo>
                <a:lnTo>
                  <a:pt x="2442900" y="0"/>
                </a:lnTo>
                <a:cubicBezTo>
                  <a:pt x="2627587" y="0"/>
                  <a:pt x="2777306" y="149719"/>
                  <a:pt x="2777306" y="334406"/>
                </a:cubicBezTo>
                <a:lnTo>
                  <a:pt x="2777306" y="1671987"/>
                </a:lnTo>
                <a:cubicBezTo>
                  <a:pt x="2777306" y="1856674"/>
                  <a:pt x="2627587" y="2006393"/>
                  <a:pt x="2442900" y="2006393"/>
                </a:cubicBezTo>
                <a:lnTo>
                  <a:pt x="334406" y="2006393"/>
                </a:lnTo>
                <a:cubicBezTo>
                  <a:pt x="149719" y="2006393"/>
                  <a:pt x="0" y="1856674"/>
                  <a:pt x="0" y="1671987"/>
                </a:cubicBezTo>
                <a:lnTo>
                  <a:pt x="0" y="334406"/>
                </a:ln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344" tIns="250344" rIns="250344" bIns="250344" numCol="1" spcCol="1270" anchor="t" anchorCtr="0">
            <a:no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51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043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956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0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2609" algn="l" defTabSz="913043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9131" algn="l" defTabSz="913043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5656" algn="l" defTabSz="913043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2176" algn="l" defTabSz="913043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27809">
              <a:lnSpc>
                <a:spcPct val="90000"/>
              </a:lnSpc>
              <a:spcAft>
                <a:spcPct val="35000"/>
              </a:spcAft>
            </a:pPr>
            <a:r>
              <a:rPr lang="en-GB" sz="4100" dirty="0">
                <a:solidFill>
                  <a:prstClr val="black"/>
                </a:solidFill>
              </a:rPr>
              <a:t>Energy Model</a:t>
            </a:r>
          </a:p>
        </p:txBody>
      </p:sp>
      <p:graphicFrame>
        <p:nvGraphicFramePr>
          <p:cNvPr id="62" name="Diagram 61"/>
          <p:cNvGraphicFramePr/>
          <p:nvPr>
            <p:extLst/>
          </p:nvPr>
        </p:nvGraphicFramePr>
        <p:xfrm>
          <a:off x="4554885" y="2781638"/>
          <a:ext cx="4188296" cy="16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3" name="Freeform 62"/>
          <p:cNvSpPr/>
          <p:nvPr/>
        </p:nvSpPr>
        <p:spPr>
          <a:xfrm>
            <a:off x="5688602" y="5306416"/>
            <a:ext cx="2068557" cy="1139927"/>
          </a:xfrm>
          <a:custGeom>
            <a:avLst/>
            <a:gdLst>
              <a:gd name="connsiteX0" fmla="*/ 0 w 2777306"/>
              <a:gd name="connsiteY0" fmla="*/ 334406 h 2006393"/>
              <a:gd name="connsiteX1" fmla="*/ 334406 w 2777306"/>
              <a:gd name="connsiteY1" fmla="*/ 0 h 2006393"/>
              <a:gd name="connsiteX2" fmla="*/ 2442900 w 2777306"/>
              <a:gd name="connsiteY2" fmla="*/ 0 h 2006393"/>
              <a:gd name="connsiteX3" fmla="*/ 2777306 w 2777306"/>
              <a:gd name="connsiteY3" fmla="*/ 334406 h 2006393"/>
              <a:gd name="connsiteX4" fmla="*/ 2777306 w 2777306"/>
              <a:gd name="connsiteY4" fmla="*/ 1671987 h 2006393"/>
              <a:gd name="connsiteX5" fmla="*/ 2442900 w 2777306"/>
              <a:gd name="connsiteY5" fmla="*/ 2006393 h 2006393"/>
              <a:gd name="connsiteX6" fmla="*/ 334406 w 2777306"/>
              <a:gd name="connsiteY6" fmla="*/ 2006393 h 2006393"/>
              <a:gd name="connsiteX7" fmla="*/ 0 w 2777306"/>
              <a:gd name="connsiteY7" fmla="*/ 1671987 h 2006393"/>
              <a:gd name="connsiteX8" fmla="*/ 0 w 2777306"/>
              <a:gd name="connsiteY8" fmla="*/ 334406 h 2006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7306" h="2006393">
                <a:moveTo>
                  <a:pt x="0" y="334406"/>
                </a:moveTo>
                <a:cubicBezTo>
                  <a:pt x="0" y="149719"/>
                  <a:pt x="149719" y="0"/>
                  <a:pt x="334406" y="0"/>
                </a:cubicBezTo>
                <a:lnTo>
                  <a:pt x="2442900" y="0"/>
                </a:lnTo>
                <a:cubicBezTo>
                  <a:pt x="2627587" y="0"/>
                  <a:pt x="2777306" y="149719"/>
                  <a:pt x="2777306" y="334406"/>
                </a:cubicBezTo>
                <a:lnTo>
                  <a:pt x="2777306" y="1671987"/>
                </a:lnTo>
                <a:cubicBezTo>
                  <a:pt x="2777306" y="1856674"/>
                  <a:pt x="2627587" y="2006393"/>
                  <a:pt x="2442900" y="2006393"/>
                </a:cubicBezTo>
                <a:lnTo>
                  <a:pt x="334406" y="2006393"/>
                </a:lnTo>
                <a:cubicBezTo>
                  <a:pt x="149719" y="2006393"/>
                  <a:pt x="0" y="1856674"/>
                  <a:pt x="0" y="1671987"/>
                </a:cubicBezTo>
                <a:lnTo>
                  <a:pt x="0" y="33440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0344" tIns="250344" rIns="250344" bIns="250344" numCol="1" spcCol="1270" anchor="ctr" anchorCtr="0">
            <a:no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51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043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6956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6088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2609" algn="l" defTabSz="913043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39131" algn="l" defTabSz="913043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5656" algn="l" defTabSz="913043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2176" algn="l" defTabSz="913043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27809">
              <a:lnSpc>
                <a:spcPct val="90000"/>
              </a:lnSpc>
              <a:spcAft>
                <a:spcPct val="35000"/>
              </a:spcAft>
            </a:pPr>
            <a:r>
              <a:rPr lang="en-GB" dirty="0">
                <a:solidFill>
                  <a:prstClr val="white"/>
                </a:solidFill>
              </a:rPr>
              <a:t>Water Model</a:t>
            </a:r>
          </a:p>
        </p:txBody>
      </p:sp>
      <p:sp>
        <p:nvSpPr>
          <p:cNvPr id="67" name="Down Arrow 66"/>
          <p:cNvSpPr/>
          <p:nvPr/>
        </p:nvSpPr>
        <p:spPr>
          <a:xfrm>
            <a:off x="6141720" y="4724400"/>
            <a:ext cx="518160" cy="53629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Down Arrow 100"/>
          <p:cNvSpPr/>
          <p:nvPr/>
        </p:nvSpPr>
        <p:spPr>
          <a:xfrm rot="10800000">
            <a:off x="6858000" y="4709160"/>
            <a:ext cx="518160" cy="5362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68" name="Diagram 67"/>
          <p:cNvGraphicFramePr/>
          <p:nvPr>
            <p:extLst/>
          </p:nvPr>
        </p:nvGraphicFramePr>
        <p:xfrm>
          <a:off x="-822960" y="1788016"/>
          <a:ext cx="5989320" cy="399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9" name="Left Brace 68"/>
          <p:cNvSpPr/>
          <p:nvPr/>
        </p:nvSpPr>
        <p:spPr>
          <a:xfrm>
            <a:off x="4175760" y="1661160"/>
            <a:ext cx="513616" cy="4663440"/>
          </a:xfrm>
          <a:prstGeom prst="leftBrace">
            <a:avLst>
              <a:gd name="adj1" fmla="val 8333"/>
              <a:gd name="adj2" fmla="val 45795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13360" y="5234152"/>
            <a:ext cx="117348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>
                <a:solidFill>
                  <a:prstClr val="black"/>
                </a:solidFill>
              </a:rPr>
              <a:t>Robust Strategies</a:t>
            </a:r>
          </a:p>
        </p:txBody>
      </p:sp>
      <p:cxnSp>
        <p:nvCxnSpPr>
          <p:cNvPr id="76" name="Straight Arrow Connector 75"/>
          <p:cNvCxnSpPr>
            <a:endCxn id="70" idx="0"/>
          </p:cNvCxnSpPr>
          <p:nvPr/>
        </p:nvCxnSpPr>
        <p:spPr>
          <a:xfrm>
            <a:off x="800100" y="4456912"/>
            <a:ext cx="0" cy="777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386840" y="6040155"/>
            <a:ext cx="158496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dirty="0" smtClean="0">
                <a:solidFill>
                  <a:prstClr val="black"/>
                </a:solidFill>
              </a:rPr>
              <a:t>Vulnerabilities and leading strategies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112" name="Straight Arrow Connector 111"/>
          <p:cNvCxnSpPr>
            <a:stCxn id="68" idx="2"/>
            <a:endCxn id="111" idx="0"/>
          </p:cNvCxnSpPr>
          <p:nvPr/>
        </p:nvCxnSpPr>
        <p:spPr>
          <a:xfrm>
            <a:off x="2171700" y="5780896"/>
            <a:ext cx="7620" cy="259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691488" y="1009946"/>
            <a:ext cx="2897875" cy="94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RDM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53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RDM Structure for the Energy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371600"/>
          <a:ext cx="7696200" cy="5020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37234"/>
                <a:gridCol w="3458966"/>
              </a:tblGrid>
              <a:tr h="241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Uncertain </a:t>
                      </a:r>
                      <a:r>
                        <a:rPr lang="en-US" sz="1800" b="1" dirty="0" smtClean="0">
                          <a:effectLst/>
                        </a:rPr>
                        <a:t>Factors </a:t>
                      </a:r>
                      <a:r>
                        <a:rPr lang="en-US" sz="1800" b="1" dirty="0">
                          <a:effectLst/>
                        </a:rPr>
                        <a:t>(X)</a:t>
                      </a:r>
                      <a:endParaRPr lang="en-US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Decision Variables (L) </a:t>
                      </a:r>
                      <a:endParaRPr lang="en-US" sz="18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552717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Future Climate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Fuel 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demand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 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performance of energy systems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security</a:t>
                      </a:r>
                    </a:p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Greenhouse gas policies</a:t>
                      </a:r>
                    </a:p>
                    <a:p>
                      <a:pPr marL="342900" marR="0" lvl="0" indent="-34290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Energy investment in PIDA+ (baseline strategy)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Adaptive</a:t>
                      </a:r>
                      <a:r>
                        <a:rPr lang="en-US" sz="18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responses</a:t>
                      </a:r>
                    </a:p>
                    <a:p>
                      <a:pPr marL="34290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Revised investment timing </a:t>
                      </a:r>
                    </a:p>
                    <a:p>
                      <a:pPr marL="34290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regional integration across power pools</a:t>
                      </a:r>
                    </a:p>
                    <a:p>
                      <a:pPr marL="342900" marR="0" lvl="0" indent="-34290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Enhanced energy institutions (cost recovery, energy pricing)</a:t>
                      </a:r>
                    </a:p>
                  </a:txBody>
                  <a:tcPr marL="68580" marR="68580" marT="0" marB="0">
                    <a:lnT w="381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</a:tr>
              <a:tr h="254570"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Pool Models (R)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Objective Variables (M)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27761"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Aggregated 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country-level </a:t>
                      </a:r>
                      <a:r>
                        <a:rPr lang="en-US" sz="1800" b="1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OSeMOSYS</a:t>
                      </a:r>
                      <a:r>
                        <a:rPr lang="en-US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models of power </a:t>
                      </a: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pools (drawing on WEAP analysis)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 metrics</a:t>
                      </a:r>
                      <a:r>
                        <a:rPr lang="en-US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(cost of power)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supply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800" b="1" kern="120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Unserved</a:t>
                      </a:r>
                      <a:r>
                        <a:rPr lang="en-US" sz="18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power</a:t>
                      </a:r>
                      <a:r>
                        <a:rPr lang="en-US" sz="18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demand</a:t>
                      </a:r>
                      <a:endParaRPr lang="en-US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1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Want to Integrate the Water and Energy Analysis Where Feasible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Energy systems rely on water resources</a:t>
            </a:r>
          </a:p>
          <a:p>
            <a:pPr lvl="1"/>
            <a:r>
              <a:rPr lang="en-US" dirty="0" smtClean="0"/>
              <a:t>Hydropower production</a:t>
            </a:r>
          </a:p>
          <a:p>
            <a:pPr lvl="1"/>
            <a:r>
              <a:rPr lang="en-US" dirty="0" smtClean="0"/>
              <a:t>Cooling for many types of power plants</a:t>
            </a:r>
          </a:p>
          <a:p>
            <a:pPr lvl="1"/>
            <a:r>
              <a:rPr lang="en-US" dirty="0" smtClean="0"/>
              <a:t>Irrigation for biofuels</a:t>
            </a:r>
          </a:p>
          <a:p>
            <a:r>
              <a:rPr lang="en-US" dirty="0" smtClean="0"/>
              <a:t>Water management depends on energy systems</a:t>
            </a:r>
          </a:p>
          <a:p>
            <a:pPr lvl="1"/>
            <a:r>
              <a:rPr lang="en-US" dirty="0" smtClean="0"/>
              <a:t>Energy demand for hydropower</a:t>
            </a:r>
          </a:p>
          <a:p>
            <a:pPr lvl="1"/>
            <a:r>
              <a:rPr lang="en-US" dirty="0" smtClean="0"/>
              <a:t>Withdrawals for cooling</a:t>
            </a:r>
          </a:p>
          <a:p>
            <a:r>
              <a:rPr lang="en-US" dirty="0" smtClean="0"/>
              <a:t>We will address this feedback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9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1624"/>
            <a:ext cx="9144000" cy="968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Traditional Decision Methods Can Fail</a:t>
            </a:r>
            <a:br>
              <a:rPr lang="en-US" dirty="0" smtClean="0"/>
            </a:br>
            <a:r>
              <a:rPr lang="en-US" dirty="0" smtClean="0"/>
              <a:t>If Uncertainty Is Deep</a:t>
            </a:r>
            <a:endParaRPr lang="en-US" dirty="0"/>
          </a:p>
        </p:txBody>
      </p:sp>
      <p:sp>
        <p:nvSpPr>
          <p:cNvPr id="175" name="Rectangle 7"/>
          <p:cNvSpPr>
            <a:spLocks noChangeArrowheads="1"/>
          </p:cNvSpPr>
          <p:nvPr/>
        </p:nvSpPr>
        <p:spPr bwMode="auto">
          <a:xfrm>
            <a:off x="146611" y="1331392"/>
            <a:ext cx="8997389" cy="4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indent="3175" algn="ctr" defTabSz="971550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sz="2800" i="1" dirty="0" smtClean="0">
                <a:solidFill>
                  <a:srgbClr val="1F497D"/>
                </a:solidFill>
              </a:rPr>
              <a:t>In Early 70s, Forecasters Projected U.S. Energy Use</a:t>
            </a:r>
            <a:endParaRPr lang="en-US" sz="2800" i="1" dirty="0">
              <a:solidFill>
                <a:srgbClr val="1F497D"/>
              </a:solidFill>
            </a:endParaRPr>
          </a:p>
        </p:txBody>
      </p:sp>
      <p:sp>
        <p:nvSpPr>
          <p:cNvPr id="144" name="Text Box 5"/>
          <p:cNvSpPr txBox="1">
            <a:spLocks noChangeArrowheads="1"/>
          </p:cNvSpPr>
          <p:nvPr/>
        </p:nvSpPr>
        <p:spPr bwMode="auto">
          <a:xfrm>
            <a:off x="532964" y="2423279"/>
            <a:ext cx="750693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2.0</a:t>
            </a:r>
          </a:p>
        </p:txBody>
      </p:sp>
      <p:sp>
        <p:nvSpPr>
          <p:cNvPr id="145" name="Text Box 9"/>
          <p:cNvSpPr txBox="1">
            <a:spLocks noChangeArrowheads="1"/>
          </p:cNvSpPr>
          <p:nvPr/>
        </p:nvSpPr>
        <p:spPr bwMode="auto">
          <a:xfrm>
            <a:off x="532964" y="3757063"/>
            <a:ext cx="750693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1.2</a:t>
            </a:r>
          </a:p>
        </p:txBody>
      </p:sp>
      <p:sp>
        <p:nvSpPr>
          <p:cNvPr id="146" name="Text Box 11"/>
          <p:cNvSpPr txBox="1">
            <a:spLocks noChangeArrowheads="1"/>
          </p:cNvSpPr>
          <p:nvPr/>
        </p:nvSpPr>
        <p:spPr bwMode="auto">
          <a:xfrm>
            <a:off x="688025" y="4452850"/>
            <a:ext cx="595632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.8</a:t>
            </a:r>
          </a:p>
        </p:txBody>
      </p:sp>
      <p:sp>
        <p:nvSpPr>
          <p:cNvPr id="147" name="Text Box 13"/>
          <p:cNvSpPr txBox="1">
            <a:spLocks noChangeArrowheads="1"/>
          </p:cNvSpPr>
          <p:nvPr/>
        </p:nvSpPr>
        <p:spPr bwMode="auto">
          <a:xfrm>
            <a:off x="781554" y="5132440"/>
            <a:ext cx="502103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.4</a:t>
            </a:r>
          </a:p>
        </p:txBody>
      </p:sp>
      <p:sp>
        <p:nvSpPr>
          <p:cNvPr id="148" name="Text Box 15"/>
          <p:cNvSpPr txBox="1">
            <a:spLocks noChangeArrowheads="1"/>
          </p:cNvSpPr>
          <p:nvPr/>
        </p:nvSpPr>
        <p:spPr bwMode="auto">
          <a:xfrm>
            <a:off x="845547" y="5874122"/>
            <a:ext cx="438110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0</a:t>
            </a:r>
          </a:p>
        </p:txBody>
      </p:sp>
      <p:sp>
        <p:nvSpPr>
          <p:cNvPr id="149" name="Text Box 16"/>
          <p:cNvSpPr txBox="1">
            <a:spLocks noChangeArrowheads="1"/>
          </p:cNvSpPr>
          <p:nvPr/>
        </p:nvSpPr>
        <p:spPr bwMode="auto">
          <a:xfrm>
            <a:off x="7867609" y="6093876"/>
            <a:ext cx="863912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180</a:t>
            </a:r>
          </a:p>
        </p:txBody>
      </p:sp>
      <p:sp>
        <p:nvSpPr>
          <p:cNvPr id="151" name="Text Box 19"/>
          <p:cNvSpPr txBox="1">
            <a:spLocks noChangeArrowheads="1"/>
          </p:cNvSpPr>
          <p:nvPr/>
        </p:nvSpPr>
        <p:spPr bwMode="auto">
          <a:xfrm>
            <a:off x="1332883" y="6346536"/>
            <a:ext cx="6985142" cy="36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/>
              <a:t>Energy use (10</a:t>
            </a:r>
            <a:r>
              <a:rPr lang="en-US" sz="2000" baseline="30000" dirty="0"/>
              <a:t>15</a:t>
            </a:r>
            <a:r>
              <a:rPr lang="en-US" sz="2000" dirty="0"/>
              <a:t> Btu per year)</a:t>
            </a:r>
          </a:p>
        </p:txBody>
      </p:sp>
      <p:sp>
        <p:nvSpPr>
          <p:cNvPr id="153" name="Line 21"/>
          <p:cNvSpPr>
            <a:spLocks noChangeShapeType="1"/>
          </p:cNvSpPr>
          <p:nvPr/>
        </p:nvSpPr>
        <p:spPr bwMode="auto">
          <a:xfrm>
            <a:off x="1256583" y="2576715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55" name="Line 22"/>
          <p:cNvSpPr>
            <a:spLocks noChangeShapeType="1"/>
          </p:cNvSpPr>
          <p:nvPr/>
        </p:nvSpPr>
        <p:spPr bwMode="auto">
          <a:xfrm>
            <a:off x="1256583" y="2920287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58" name="Line 23"/>
          <p:cNvSpPr>
            <a:spLocks noChangeShapeType="1"/>
          </p:cNvSpPr>
          <p:nvPr/>
        </p:nvSpPr>
        <p:spPr bwMode="auto">
          <a:xfrm>
            <a:off x="1256583" y="3263859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59" name="Line 24"/>
          <p:cNvSpPr>
            <a:spLocks noChangeShapeType="1"/>
          </p:cNvSpPr>
          <p:nvPr/>
        </p:nvSpPr>
        <p:spPr bwMode="auto">
          <a:xfrm>
            <a:off x="1256583" y="3605270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0" name="Line 25"/>
          <p:cNvSpPr>
            <a:spLocks noChangeShapeType="1"/>
          </p:cNvSpPr>
          <p:nvPr/>
        </p:nvSpPr>
        <p:spPr bwMode="auto">
          <a:xfrm>
            <a:off x="1256583" y="3948841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1" name="Line 26"/>
          <p:cNvSpPr>
            <a:spLocks noChangeShapeType="1"/>
          </p:cNvSpPr>
          <p:nvPr/>
        </p:nvSpPr>
        <p:spPr bwMode="auto">
          <a:xfrm>
            <a:off x="1256583" y="4292413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2" name="Line 27"/>
          <p:cNvSpPr>
            <a:spLocks noChangeShapeType="1"/>
          </p:cNvSpPr>
          <p:nvPr/>
        </p:nvSpPr>
        <p:spPr bwMode="auto">
          <a:xfrm>
            <a:off x="1256583" y="4631663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3" name="Line 28"/>
          <p:cNvSpPr>
            <a:spLocks noChangeShapeType="1"/>
          </p:cNvSpPr>
          <p:nvPr/>
        </p:nvSpPr>
        <p:spPr bwMode="auto">
          <a:xfrm>
            <a:off x="1256583" y="4979557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4" name="Line 29"/>
          <p:cNvSpPr>
            <a:spLocks noChangeShapeType="1"/>
          </p:cNvSpPr>
          <p:nvPr/>
        </p:nvSpPr>
        <p:spPr bwMode="auto">
          <a:xfrm>
            <a:off x="1256583" y="5318806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5" name="Line 30"/>
          <p:cNvSpPr>
            <a:spLocks noChangeShapeType="1"/>
          </p:cNvSpPr>
          <p:nvPr/>
        </p:nvSpPr>
        <p:spPr bwMode="auto">
          <a:xfrm>
            <a:off x="1256583" y="5662379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6" name="Line 31"/>
          <p:cNvSpPr>
            <a:spLocks noChangeShapeType="1"/>
          </p:cNvSpPr>
          <p:nvPr/>
        </p:nvSpPr>
        <p:spPr bwMode="auto">
          <a:xfrm flipV="1">
            <a:off x="2103267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74" name="Line 32"/>
          <p:cNvSpPr>
            <a:spLocks noChangeShapeType="1"/>
          </p:cNvSpPr>
          <p:nvPr/>
        </p:nvSpPr>
        <p:spPr bwMode="auto">
          <a:xfrm flipV="1">
            <a:off x="2883495" y="6061465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76" name="Line 33"/>
          <p:cNvSpPr>
            <a:spLocks noChangeShapeType="1"/>
          </p:cNvSpPr>
          <p:nvPr/>
        </p:nvSpPr>
        <p:spPr bwMode="auto">
          <a:xfrm flipV="1">
            <a:off x="3666186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77" name="Line 34"/>
          <p:cNvSpPr>
            <a:spLocks noChangeShapeType="1"/>
          </p:cNvSpPr>
          <p:nvPr/>
        </p:nvSpPr>
        <p:spPr bwMode="auto">
          <a:xfrm flipV="1">
            <a:off x="4443953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78" name="Line 35"/>
          <p:cNvSpPr>
            <a:spLocks noChangeShapeType="1"/>
          </p:cNvSpPr>
          <p:nvPr/>
        </p:nvSpPr>
        <p:spPr bwMode="auto">
          <a:xfrm flipV="1">
            <a:off x="5229106" y="6039856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79" name="Line 36"/>
          <p:cNvSpPr>
            <a:spLocks noChangeShapeType="1"/>
          </p:cNvSpPr>
          <p:nvPr/>
        </p:nvSpPr>
        <p:spPr bwMode="auto">
          <a:xfrm flipV="1">
            <a:off x="6011796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80" name="Line 37"/>
          <p:cNvSpPr>
            <a:spLocks noChangeShapeType="1"/>
          </p:cNvSpPr>
          <p:nvPr/>
        </p:nvSpPr>
        <p:spPr bwMode="auto">
          <a:xfrm flipV="1">
            <a:off x="6789564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81" name="Line 38"/>
          <p:cNvSpPr>
            <a:spLocks noChangeShapeType="1"/>
          </p:cNvSpPr>
          <p:nvPr/>
        </p:nvSpPr>
        <p:spPr bwMode="auto">
          <a:xfrm flipV="1">
            <a:off x="7569792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82" name="Line 39"/>
          <p:cNvSpPr>
            <a:spLocks noChangeShapeType="1"/>
          </p:cNvSpPr>
          <p:nvPr/>
        </p:nvSpPr>
        <p:spPr bwMode="auto">
          <a:xfrm flipV="1">
            <a:off x="1556861" y="4398293"/>
            <a:ext cx="3093841" cy="1607657"/>
          </a:xfrm>
          <a:prstGeom prst="line">
            <a:avLst/>
          </a:prstGeom>
          <a:noFill/>
          <a:ln w="28575">
            <a:solidFill>
              <a:srgbClr val="FFD4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83" name="Line 40"/>
          <p:cNvSpPr>
            <a:spLocks noChangeShapeType="1"/>
          </p:cNvSpPr>
          <p:nvPr/>
        </p:nvSpPr>
        <p:spPr bwMode="auto">
          <a:xfrm flipV="1">
            <a:off x="4443953" y="2639379"/>
            <a:ext cx="3595946" cy="1869118"/>
          </a:xfrm>
          <a:prstGeom prst="line">
            <a:avLst/>
          </a:prstGeom>
          <a:noFill/>
          <a:ln w="28575">
            <a:solidFill>
              <a:srgbClr val="FFD47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84" name="Line 41"/>
          <p:cNvSpPr>
            <a:spLocks noChangeShapeType="1"/>
          </p:cNvSpPr>
          <p:nvPr/>
        </p:nvSpPr>
        <p:spPr bwMode="auto">
          <a:xfrm flipV="1">
            <a:off x="4350424" y="2660987"/>
            <a:ext cx="3015081" cy="1879921"/>
          </a:xfrm>
          <a:prstGeom prst="line">
            <a:avLst/>
          </a:pr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85" name="Freeform 42"/>
          <p:cNvSpPr>
            <a:spLocks/>
          </p:cNvSpPr>
          <p:nvPr/>
        </p:nvSpPr>
        <p:spPr bwMode="auto">
          <a:xfrm>
            <a:off x="4411957" y="2671792"/>
            <a:ext cx="2229929" cy="1836704"/>
          </a:xfrm>
          <a:custGeom>
            <a:avLst/>
            <a:gdLst>
              <a:gd name="T0" fmla="*/ 0 w 1136"/>
              <a:gd name="T1" fmla="*/ 2147483647 h 1344"/>
              <a:gd name="T2" fmla="*/ 2147483647 w 1136"/>
              <a:gd name="T3" fmla="*/ 2147483647 h 1344"/>
              <a:gd name="T4" fmla="*/ 2147483647 w 1136"/>
              <a:gd name="T5" fmla="*/ 2147483647 h 1344"/>
              <a:gd name="T6" fmla="*/ 2147483647 w 1136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136"/>
              <a:gd name="T13" fmla="*/ 0 h 1344"/>
              <a:gd name="T14" fmla="*/ 1136 w 113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" h="1344">
                <a:moveTo>
                  <a:pt x="0" y="1344"/>
                </a:moveTo>
                <a:lnTo>
                  <a:pt x="597" y="691"/>
                </a:lnTo>
                <a:lnTo>
                  <a:pt x="896" y="336"/>
                </a:lnTo>
                <a:lnTo>
                  <a:pt x="1136" y="0"/>
                </a:lnTo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86" name="Freeform 43"/>
          <p:cNvSpPr>
            <a:spLocks/>
          </p:cNvSpPr>
          <p:nvPr/>
        </p:nvSpPr>
        <p:spPr bwMode="auto">
          <a:xfrm>
            <a:off x="4343041" y="2650184"/>
            <a:ext cx="1737671" cy="1897208"/>
          </a:xfrm>
          <a:custGeom>
            <a:avLst/>
            <a:gdLst>
              <a:gd name="T0" fmla="*/ 0 w 885"/>
              <a:gd name="T1" fmla="*/ 2147483647 h 1389"/>
              <a:gd name="T2" fmla="*/ 2147483647 w 885"/>
              <a:gd name="T3" fmla="*/ 2147483647 h 1389"/>
              <a:gd name="T4" fmla="*/ 2147483647 w 885"/>
              <a:gd name="T5" fmla="*/ 2147483647 h 1389"/>
              <a:gd name="T6" fmla="*/ 2147483647 w 885"/>
              <a:gd name="T7" fmla="*/ 0 h 1389"/>
              <a:gd name="T8" fmla="*/ 0 60000 65536"/>
              <a:gd name="T9" fmla="*/ 0 60000 65536"/>
              <a:gd name="T10" fmla="*/ 0 60000 65536"/>
              <a:gd name="T11" fmla="*/ 0 60000 65536"/>
              <a:gd name="T12" fmla="*/ 0 w 885"/>
              <a:gd name="T13" fmla="*/ 0 h 1389"/>
              <a:gd name="T14" fmla="*/ 885 w 885"/>
              <a:gd name="T15" fmla="*/ 1389 h 13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5" h="1389">
                <a:moveTo>
                  <a:pt x="0" y="1389"/>
                </a:moveTo>
                <a:lnTo>
                  <a:pt x="325" y="957"/>
                </a:lnTo>
                <a:lnTo>
                  <a:pt x="573" y="544"/>
                </a:lnTo>
                <a:lnTo>
                  <a:pt x="885" y="0"/>
                </a:lnTo>
              </a:path>
            </a:pathLst>
          </a:custGeom>
          <a:noFill/>
          <a:ln w="28575">
            <a:solidFill>
              <a:schemeClr val="tx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87" name="Line 44"/>
          <p:cNvSpPr>
            <a:spLocks noChangeShapeType="1"/>
          </p:cNvSpPr>
          <p:nvPr/>
        </p:nvSpPr>
        <p:spPr bwMode="auto">
          <a:xfrm>
            <a:off x="6080712" y="2650184"/>
            <a:ext cx="1897654" cy="0"/>
          </a:xfrm>
          <a:prstGeom prst="line">
            <a:avLst/>
          </a:prstGeom>
          <a:noFill/>
          <a:ln w="28575">
            <a:solidFill>
              <a:srgbClr val="FFD47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88" name="Oval 45"/>
          <p:cNvSpPr>
            <a:spLocks noChangeAspect="1" noChangeArrowheads="1"/>
          </p:cNvSpPr>
          <p:nvPr/>
        </p:nvSpPr>
        <p:spPr bwMode="auto">
          <a:xfrm>
            <a:off x="4229822" y="4560356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89" name="Oval 46"/>
          <p:cNvSpPr>
            <a:spLocks noChangeAspect="1" noChangeArrowheads="1"/>
          </p:cNvSpPr>
          <p:nvPr/>
        </p:nvSpPr>
        <p:spPr bwMode="auto">
          <a:xfrm>
            <a:off x="4148599" y="4605733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90" name="Oval 47"/>
          <p:cNvSpPr>
            <a:spLocks noChangeAspect="1" noChangeArrowheads="1"/>
          </p:cNvSpPr>
          <p:nvPr/>
        </p:nvSpPr>
        <p:spPr bwMode="auto">
          <a:xfrm>
            <a:off x="4128908" y="4661915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91" name="Oval 48"/>
          <p:cNvSpPr>
            <a:spLocks noChangeAspect="1" noChangeArrowheads="1"/>
          </p:cNvSpPr>
          <p:nvPr/>
        </p:nvSpPr>
        <p:spPr bwMode="auto">
          <a:xfrm>
            <a:off x="4052609" y="4646789"/>
            <a:ext cx="59071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92" name="Oval 49"/>
          <p:cNvSpPr>
            <a:spLocks noChangeAspect="1" noChangeArrowheads="1"/>
          </p:cNvSpPr>
          <p:nvPr/>
        </p:nvSpPr>
        <p:spPr bwMode="auto">
          <a:xfrm>
            <a:off x="3991076" y="4735383"/>
            <a:ext cx="56610" cy="3673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93" name="Oval 50"/>
          <p:cNvSpPr>
            <a:spLocks noChangeAspect="1" noChangeArrowheads="1"/>
          </p:cNvSpPr>
          <p:nvPr/>
        </p:nvSpPr>
        <p:spPr bwMode="auto">
          <a:xfrm>
            <a:off x="3949235" y="4765634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94" name="Oval 51"/>
          <p:cNvSpPr>
            <a:spLocks noChangeAspect="1" noChangeArrowheads="1"/>
          </p:cNvSpPr>
          <p:nvPr/>
        </p:nvSpPr>
        <p:spPr bwMode="auto">
          <a:xfrm>
            <a:off x="3717874" y="4802369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rgbClr val="00FFFF"/>
              </a:solidFill>
            </a:endParaRPr>
          </a:p>
        </p:txBody>
      </p:sp>
      <p:sp>
        <p:nvSpPr>
          <p:cNvPr id="195" name="Oval 52"/>
          <p:cNvSpPr>
            <a:spLocks noChangeAspect="1" noChangeArrowheads="1"/>
          </p:cNvSpPr>
          <p:nvPr/>
        </p:nvSpPr>
        <p:spPr bwMode="auto">
          <a:xfrm>
            <a:off x="3836015" y="4756991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rgbClr val="00FFFF"/>
              </a:solidFill>
            </a:endParaRPr>
          </a:p>
        </p:txBody>
      </p:sp>
      <p:sp>
        <p:nvSpPr>
          <p:cNvPr id="196" name="Oval 53"/>
          <p:cNvSpPr>
            <a:spLocks noChangeAspect="1" noChangeArrowheads="1"/>
          </p:cNvSpPr>
          <p:nvPr/>
        </p:nvSpPr>
        <p:spPr bwMode="auto">
          <a:xfrm>
            <a:off x="3501280" y="4873676"/>
            <a:ext cx="56609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97" name="Oval 54"/>
          <p:cNvSpPr>
            <a:spLocks noChangeAspect="1" noChangeArrowheads="1"/>
          </p:cNvSpPr>
          <p:nvPr/>
        </p:nvSpPr>
        <p:spPr bwMode="auto">
          <a:xfrm>
            <a:off x="3602192" y="4836942"/>
            <a:ext cx="59071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98" name="Oval 55"/>
          <p:cNvSpPr>
            <a:spLocks noChangeAspect="1" noChangeArrowheads="1"/>
          </p:cNvSpPr>
          <p:nvPr/>
        </p:nvSpPr>
        <p:spPr bwMode="auto">
          <a:xfrm>
            <a:off x="3279764" y="5018452"/>
            <a:ext cx="56609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99" name="Oval 56"/>
          <p:cNvSpPr>
            <a:spLocks noChangeAspect="1" noChangeArrowheads="1"/>
          </p:cNvSpPr>
          <p:nvPr/>
        </p:nvSpPr>
        <p:spPr bwMode="auto">
          <a:xfrm>
            <a:off x="3363448" y="4947144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0" name="Oval 57"/>
          <p:cNvSpPr>
            <a:spLocks noChangeAspect="1" noChangeArrowheads="1"/>
          </p:cNvSpPr>
          <p:nvPr/>
        </p:nvSpPr>
        <p:spPr bwMode="auto">
          <a:xfrm>
            <a:off x="3070553" y="5150262"/>
            <a:ext cx="56610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1" name="Oval 58"/>
          <p:cNvSpPr>
            <a:spLocks noChangeAspect="1" noChangeArrowheads="1"/>
          </p:cNvSpPr>
          <p:nvPr/>
        </p:nvSpPr>
        <p:spPr bwMode="auto">
          <a:xfrm>
            <a:off x="1539631" y="5900070"/>
            <a:ext cx="61533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/>
          </a:p>
        </p:txBody>
      </p:sp>
      <p:sp>
        <p:nvSpPr>
          <p:cNvPr id="202" name="Oval 59"/>
          <p:cNvSpPr>
            <a:spLocks noChangeAspect="1" noChangeArrowheads="1"/>
          </p:cNvSpPr>
          <p:nvPr/>
        </p:nvSpPr>
        <p:spPr bwMode="auto">
          <a:xfrm>
            <a:off x="1647928" y="5867657"/>
            <a:ext cx="56610" cy="3673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3" name="Oval 60"/>
          <p:cNvSpPr>
            <a:spLocks noChangeAspect="1" noChangeArrowheads="1"/>
          </p:cNvSpPr>
          <p:nvPr/>
        </p:nvSpPr>
        <p:spPr bwMode="auto">
          <a:xfrm>
            <a:off x="2819502" y="5251821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4" name="Oval 61"/>
          <p:cNvSpPr>
            <a:spLocks noChangeAspect="1" noChangeArrowheads="1"/>
          </p:cNvSpPr>
          <p:nvPr/>
        </p:nvSpPr>
        <p:spPr bwMode="auto">
          <a:xfrm>
            <a:off x="2913031" y="5238856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5" name="Oval 62"/>
          <p:cNvSpPr>
            <a:spLocks noChangeAspect="1" noChangeArrowheads="1"/>
          </p:cNvSpPr>
          <p:nvPr/>
        </p:nvSpPr>
        <p:spPr bwMode="auto">
          <a:xfrm>
            <a:off x="2895803" y="5204283"/>
            <a:ext cx="61531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6" name="Oval 63"/>
          <p:cNvSpPr>
            <a:spLocks noChangeAspect="1" noChangeArrowheads="1"/>
          </p:cNvSpPr>
          <p:nvPr/>
        </p:nvSpPr>
        <p:spPr bwMode="auto">
          <a:xfrm>
            <a:off x="2974564" y="5195640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7" name="Oval 64"/>
          <p:cNvSpPr>
            <a:spLocks noChangeAspect="1" noChangeArrowheads="1"/>
          </p:cNvSpPr>
          <p:nvPr/>
        </p:nvSpPr>
        <p:spPr bwMode="auto">
          <a:xfrm>
            <a:off x="3009022" y="5150262"/>
            <a:ext cx="54148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8" name="Oval 65"/>
          <p:cNvSpPr>
            <a:spLocks noChangeAspect="1" noChangeArrowheads="1"/>
          </p:cNvSpPr>
          <p:nvPr/>
        </p:nvSpPr>
        <p:spPr bwMode="auto">
          <a:xfrm>
            <a:off x="3134547" y="5076794"/>
            <a:ext cx="54148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09" name="Oval 66"/>
          <p:cNvSpPr>
            <a:spLocks noChangeAspect="1" noChangeArrowheads="1"/>
          </p:cNvSpPr>
          <p:nvPr/>
        </p:nvSpPr>
        <p:spPr bwMode="auto">
          <a:xfrm>
            <a:off x="3228076" y="5063829"/>
            <a:ext cx="56610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0" name="Oval 67"/>
          <p:cNvSpPr>
            <a:spLocks noChangeAspect="1" noChangeArrowheads="1"/>
          </p:cNvSpPr>
          <p:nvPr/>
        </p:nvSpPr>
        <p:spPr bwMode="auto">
          <a:xfrm>
            <a:off x="1886674" y="5757455"/>
            <a:ext cx="59071" cy="36733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1" name="Oval 68"/>
          <p:cNvSpPr>
            <a:spLocks noChangeAspect="1" noChangeArrowheads="1"/>
          </p:cNvSpPr>
          <p:nvPr/>
        </p:nvSpPr>
        <p:spPr bwMode="auto">
          <a:xfrm>
            <a:off x="1918670" y="5807154"/>
            <a:ext cx="61533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2" name="Oval 69"/>
          <p:cNvSpPr>
            <a:spLocks noChangeAspect="1" noChangeArrowheads="1"/>
          </p:cNvSpPr>
          <p:nvPr/>
        </p:nvSpPr>
        <p:spPr bwMode="auto">
          <a:xfrm>
            <a:off x="2073732" y="5727204"/>
            <a:ext cx="61531" cy="36733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3" name="Oval 70"/>
          <p:cNvSpPr>
            <a:spLocks noChangeAspect="1" noChangeArrowheads="1"/>
          </p:cNvSpPr>
          <p:nvPr/>
        </p:nvSpPr>
        <p:spPr bwMode="auto">
          <a:xfrm>
            <a:off x="2140186" y="5727204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4" name="Oval 71"/>
          <p:cNvSpPr>
            <a:spLocks noChangeAspect="1" noChangeArrowheads="1"/>
          </p:cNvSpPr>
          <p:nvPr/>
        </p:nvSpPr>
        <p:spPr bwMode="auto">
          <a:xfrm>
            <a:off x="1790683" y="5835245"/>
            <a:ext cx="59071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5" name="Oval 72"/>
          <p:cNvSpPr>
            <a:spLocks noChangeAspect="1" noChangeArrowheads="1"/>
          </p:cNvSpPr>
          <p:nvPr/>
        </p:nvSpPr>
        <p:spPr bwMode="auto">
          <a:xfrm>
            <a:off x="1992508" y="5792029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6" name="Oval 73"/>
          <p:cNvSpPr>
            <a:spLocks noChangeAspect="1" noChangeArrowheads="1"/>
          </p:cNvSpPr>
          <p:nvPr/>
        </p:nvSpPr>
        <p:spPr bwMode="auto">
          <a:xfrm>
            <a:off x="2012199" y="5696952"/>
            <a:ext cx="56610" cy="36733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7" name="Oval 74"/>
          <p:cNvSpPr>
            <a:spLocks noChangeAspect="1" noChangeArrowheads="1"/>
          </p:cNvSpPr>
          <p:nvPr/>
        </p:nvSpPr>
        <p:spPr bwMode="auto">
          <a:xfrm>
            <a:off x="2191874" y="5709917"/>
            <a:ext cx="56609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8" name="Oval 75"/>
          <p:cNvSpPr>
            <a:spLocks noChangeAspect="1" noChangeArrowheads="1"/>
          </p:cNvSpPr>
          <p:nvPr/>
        </p:nvSpPr>
        <p:spPr bwMode="auto">
          <a:xfrm>
            <a:off x="2169721" y="5673182"/>
            <a:ext cx="59071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19" name="Oval 76"/>
          <p:cNvSpPr>
            <a:spLocks noChangeAspect="1" noChangeArrowheads="1"/>
          </p:cNvSpPr>
          <p:nvPr/>
        </p:nvSpPr>
        <p:spPr bwMode="auto">
          <a:xfrm>
            <a:off x="2359241" y="5478708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0" name="Oval 77"/>
          <p:cNvSpPr>
            <a:spLocks noChangeAspect="1" noChangeArrowheads="1"/>
          </p:cNvSpPr>
          <p:nvPr/>
        </p:nvSpPr>
        <p:spPr bwMode="auto">
          <a:xfrm>
            <a:off x="2462616" y="5478708"/>
            <a:ext cx="56609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1" name="Oval 78"/>
          <p:cNvSpPr>
            <a:spLocks noChangeAspect="1" noChangeArrowheads="1"/>
          </p:cNvSpPr>
          <p:nvPr/>
        </p:nvSpPr>
        <p:spPr bwMode="auto">
          <a:xfrm>
            <a:off x="2044196" y="5658057"/>
            <a:ext cx="56609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2" name="Oval 79"/>
          <p:cNvSpPr>
            <a:spLocks noChangeAspect="1" noChangeArrowheads="1"/>
          </p:cNvSpPr>
          <p:nvPr/>
        </p:nvSpPr>
        <p:spPr bwMode="auto">
          <a:xfrm>
            <a:off x="2118035" y="5638609"/>
            <a:ext cx="56609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3" name="Oval 80"/>
          <p:cNvSpPr>
            <a:spLocks noChangeAspect="1" noChangeArrowheads="1"/>
          </p:cNvSpPr>
          <p:nvPr/>
        </p:nvSpPr>
        <p:spPr bwMode="auto">
          <a:xfrm>
            <a:off x="2253405" y="5658057"/>
            <a:ext cx="59071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4" name="Oval 81"/>
          <p:cNvSpPr>
            <a:spLocks noChangeAspect="1" noChangeArrowheads="1"/>
          </p:cNvSpPr>
          <p:nvPr/>
        </p:nvSpPr>
        <p:spPr bwMode="auto">
          <a:xfrm>
            <a:off x="2223870" y="5599714"/>
            <a:ext cx="56610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5" name="Oval 82"/>
          <p:cNvSpPr>
            <a:spLocks noChangeAspect="1" noChangeArrowheads="1"/>
          </p:cNvSpPr>
          <p:nvPr/>
        </p:nvSpPr>
        <p:spPr bwMode="auto">
          <a:xfrm>
            <a:off x="2450308" y="5418205"/>
            <a:ext cx="59071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6" name="Oval 83"/>
          <p:cNvSpPr>
            <a:spLocks noChangeAspect="1" noChangeArrowheads="1"/>
          </p:cNvSpPr>
          <p:nvPr/>
        </p:nvSpPr>
        <p:spPr bwMode="auto">
          <a:xfrm>
            <a:off x="2506919" y="5398758"/>
            <a:ext cx="56609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7" name="Oval 84"/>
          <p:cNvSpPr>
            <a:spLocks noChangeAspect="1" noChangeArrowheads="1"/>
          </p:cNvSpPr>
          <p:nvPr/>
        </p:nvSpPr>
        <p:spPr bwMode="auto">
          <a:xfrm>
            <a:off x="2620138" y="5448456"/>
            <a:ext cx="56609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8" name="Oval 85"/>
          <p:cNvSpPr>
            <a:spLocks noChangeAspect="1" noChangeArrowheads="1"/>
          </p:cNvSpPr>
          <p:nvPr/>
        </p:nvSpPr>
        <p:spPr bwMode="auto">
          <a:xfrm>
            <a:off x="2526609" y="5368506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29" name="Oval 86"/>
          <p:cNvSpPr>
            <a:spLocks noChangeAspect="1" noChangeArrowheads="1"/>
          </p:cNvSpPr>
          <p:nvPr/>
        </p:nvSpPr>
        <p:spPr bwMode="auto">
          <a:xfrm>
            <a:off x="2317399" y="5543533"/>
            <a:ext cx="56610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0" name="Oval 87"/>
          <p:cNvSpPr>
            <a:spLocks noChangeAspect="1" noChangeArrowheads="1"/>
          </p:cNvSpPr>
          <p:nvPr/>
        </p:nvSpPr>
        <p:spPr bwMode="auto">
          <a:xfrm>
            <a:off x="2735818" y="5340415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1" name="Oval 88"/>
          <p:cNvSpPr>
            <a:spLocks noChangeAspect="1" noChangeArrowheads="1"/>
          </p:cNvSpPr>
          <p:nvPr/>
        </p:nvSpPr>
        <p:spPr bwMode="auto">
          <a:xfrm>
            <a:off x="2516764" y="5444135"/>
            <a:ext cx="59071" cy="3673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2" name="Oval 89"/>
          <p:cNvSpPr>
            <a:spLocks noChangeAspect="1" noChangeArrowheads="1"/>
          </p:cNvSpPr>
          <p:nvPr/>
        </p:nvSpPr>
        <p:spPr bwMode="auto">
          <a:xfrm>
            <a:off x="2558605" y="5472226"/>
            <a:ext cx="54148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3" name="Oval 90"/>
          <p:cNvSpPr>
            <a:spLocks noChangeAspect="1" noChangeArrowheads="1"/>
          </p:cNvSpPr>
          <p:nvPr/>
        </p:nvSpPr>
        <p:spPr bwMode="auto">
          <a:xfrm>
            <a:off x="2620138" y="5385793"/>
            <a:ext cx="56609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4" name="Oval 91"/>
          <p:cNvSpPr>
            <a:spLocks noChangeAspect="1" noChangeArrowheads="1"/>
          </p:cNvSpPr>
          <p:nvPr/>
        </p:nvSpPr>
        <p:spPr bwMode="auto">
          <a:xfrm>
            <a:off x="2777661" y="5370666"/>
            <a:ext cx="54148" cy="3673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5" name="Oval 92"/>
          <p:cNvSpPr>
            <a:spLocks noChangeAspect="1" noChangeArrowheads="1"/>
          </p:cNvSpPr>
          <p:nvPr/>
        </p:nvSpPr>
        <p:spPr bwMode="auto">
          <a:xfrm>
            <a:off x="2691515" y="5318806"/>
            <a:ext cx="54148" cy="34573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6" name="Oval 93"/>
          <p:cNvSpPr>
            <a:spLocks noChangeAspect="1" noChangeArrowheads="1"/>
          </p:cNvSpPr>
          <p:nvPr/>
        </p:nvSpPr>
        <p:spPr bwMode="auto">
          <a:xfrm>
            <a:off x="2757970" y="5288555"/>
            <a:ext cx="54148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7" name="Oval 94"/>
          <p:cNvSpPr>
            <a:spLocks noChangeAspect="1" noChangeArrowheads="1"/>
          </p:cNvSpPr>
          <p:nvPr/>
        </p:nvSpPr>
        <p:spPr bwMode="auto">
          <a:xfrm>
            <a:off x="1950667" y="5733686"/>
            <a:ext cx="59071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8" name="Oval 95"/>
          <p:cNvSpPr>
            <a:spLocks noChangeAspect="1" noChangeArrowheads="1"/>
          </p:cNvSpPr>
          <p:nvPr/>
        </p:nvSpPr>
        <p:spPr bwMode="auto">
          <a:xfrm>
            <a:off x="2076192" y="5768259"/>
            <a:ext cx="59071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39" name="Line 96"/>
          <p:cNvSpPr>
            <a:spLocks noChangeShapeType="1"/>
          </p:cNvSpPr>
          <p:nvPr/>
        </p:nvSpPr>
        <p:spPr bwMode="auto">
          <a:xfrm flipH="1">
            <a:off x="4059992" y="4479388"/>
            <a:ext cx="1360355" cy="3013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0" name="Line 97"/>
          <p:cNvSpPr>
            <a:spLocks noChangeShapeType="1"/>
          </p:cNvSpPr>
          <p:nvPr/>
        </p:nvSpPr>
        <p:spPr bwMode="auto">
          <a:xfrm flipH="1">
            <a:off x="3146853" y="4932997"/>
            <a:ext cx="1774549" cy="2648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1" name="Line 98"/>
          <p:cNvSpPr>
            <a:spLocks noChangeShapeType="1"/>
          </p:cNvSpPr>
          <p:nvPr/>
        </p:nvSpPr>
        <p:spPr bwMode="auto">
          <a:xfrm flipH="1">
            <a:off x="2740741" y="5182483"/>
            <a:ext cx="1420906" cy="2422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2" name="Line 99"/>
          <p:cNvSpPr>
            <a:spLocks noChangeShapeType="1"/>
          </p:cNvSpPr>
          <p:nvPr/>
        </p:nvSpPr>
        <p:spPr bwMode="auto">
          <a:xfrm flipH="1">
            <a:off x="2364163" y="5363926"/>
            <a:ext cx="1604709" cy="2573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3" name="Line 100"/>
          <p:cNvSpPr>
            <a:spLocks noChangeShapeType="1"/>
          </p:cNvSpPr>
          <p:nvPr/>
        </p:nvSpPr>
        <p:spPr bwMode="auto">
          <a:xfrm rot="2984431" flipH="1">
            <a:off x="6393298" y="3559186"/>
            <a:ext cx="460256" cy="2239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4" name="Line 101"/>
          <p:cNvSpPr>
            <a:spLocks noChangeShapeType="1"/>
          </p:cNvSpPr>
          <p:nvPr/>
        </p:nvSpPr>
        <p:spPr bwMode="auto">
          <a:xfrm>
            <a:off x="3661263" y="4562516"/>
            <a:ext cx="5439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5" name="Freeform 102"/>
          <p:cNvSpPr>
            <a:spLocks/>
          </p:cNvSpPr>
          <p:nvPr/>
        </p:nvSpPr>
        <p:spPr bwMode="auto">
          <a:xfrm>
            <a:off x="1551938" y="4767796"/>
            <a:ext cx="236284" cy="1114988"/>
          </a:xfrm>
          <a:custGeom>
            <a:avLst/>
            <a:gdLst>
              <a:gd name="T0" fmla="*/ 2147483647 w 112"/>
              <a:gd name="T1" fmla="*/ 2147483647 h 593"/>
              <a:gd name="T2" fmla="*/ 0 w 112"/>
              <a:gd name="T3" fmla="*/ 0 h 593"/>
              <a:gd name="T4" fmla="*/ 2147483647 w 112"/>
              <a:gd name="T5" fmla="*/ 2147483647 h 593"/>
              <a:gd name="T6" fmla="*/ 0 60000 65536"/>
              <a:gd name="T7" fmla="*/ 0 60000 65536"/>
              <a:gd name="T8" fmla="*/ 0 60000 65536"/>
              <a:gd name="T9" fmla="*/ 0 w 112"/>
              <a:gd name="T10" fmla="*/ 0 h 593"/>
              <a:gd name="T11" fmla="*/ 112 w 112"/>
              <a:gd name="T12" fmla="*/ 593 h 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593">
                <a:moveTo>
                  <a:pt x="112" y="1"/>
                </a:moveTo>
                <a:lnTo>
                  <a:pt x="0" y="0"/>
                </a:lnTo>
                <a:lnTo>
                  <a:pt x="1" y="59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6" name="Freeform 103"/>
          <p:cNvSpPr>
            <a:spLocks/>
          </p:cNvSpPr>
          <p:nvPr/>
        </p:nvSpPr>
        <p:spPr bwMode="auto">
          <a:xfrm>
            <a:off x="1684848" y="4964431"/>
            <a:ext cx="216594" cy="909710"/>
          </a:xfrm>
          <a:custGeom>
            <a:avLst/>
            <a:gdLst>
              <a:gd name="T0" fmla="*/ 2147483647 w 112"/>
              <a:gd name="T1" fmla="*/ 2147483647 h 593"/>
              <a:gd name="T2" fmla="*/ 0 w 112"/>
              <a:gd name="T3" fmla="*/ 0 h 593"/>
              <a:gd name="T4" fmla="*/ 2147483647 w 112"/>
              <a:gd name="T5" fmla="*/ 2147483647 h 593"/>
              <a:gd name="T6" fmla="*/ 0 60000 65536"/>
              <a:gd name="T7" fmla="*/ 0 60000 65536"/>
              <a:gd name="T8" fmla="*/ 0 60000 65536"/>
              <a:gd name="T9" fmla="*/ 0 w 112"/>
              <a:gd name="T10" fmla="*/ 0 h 593"/>
              <a:gd name="T11" fmla="*/ 112 w 112"/>
              <a:gd name="T12" fmla="*/ 593 h 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593">
                <a:moveTo>
                  <a:pt x="112" y="1"/>
                </a:moveTo>
                <a:lnTo>
                  <a:pt x="0" y="0"/>
                </a:lnTo>
                <a:lnTo>
                  <a:pt x="1" y="59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7" name="Freeform 104"/>
          <p:cNvSpPr>
            <a:spLocks/>
          </p:cNvSpPr>
          <p:nvPr/>
        </p:nvSpPr>
        <p:spPr bwMode="auto">
          <a:xfrm flipV="1">
            <a:off x="2278018" y="5640428"/>
            <a:ext cx="1282628" cy="45719"/>
          </a:xfrm>
          <a:custGeom>
            <a:avLst/>
            <a:gdLst>
              <a:gd name="T0" fmla="*/ 2147483647 w 641"/>
              <a:gd name="T1" fmla="*/ 2147483647 h 51"/>
              <a:gd name="T2" fmla="*/ 2147483647 w 641"/>
              <a:gd name="T3" fmla="*/ 2147483647 h 51"/>
              <a:gd name="T4" fmla="*/ 0 w 641"/>
              <a:gd name="T5" fmla="*/ 0 h 51"/>
              <a:gd name="T6" fmla="*/ 0 60000 65536"/>
              <a:gd name="T7" fmla="*/ 0 60000 65536"/>
              <a:gd name="T8" fmla="*/ 0 60000 65536"/>
              <a:gd name="T9" fmla="*/ 0 w 641"/>
              <a:gd name="T10" fmla="*/ 0 h 51"/>
              <a:gd name="T11" fmla="*/ 641 w 641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51">
                <a:moveTo>
                  <a:pt x="641" y="50"/>
                </a:moveTo>
                <a:lnTo>
                  <a:pt x="85" y="5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8" name="Freeform 105"/>
          <p:cNvSpPr>
            <a:spLocks/>
          </p:cNvSpPr>
          <p:nvPr/>
        </p:nvSpPr>
        <p:spPr bwMode="auto">
          <a:xfrm flipV="1">
            <a:off x="2135263" y="5739826"/>
            <a:ext cx="859818" cy="45719"/>
          </a:xfrm>
          <a:custGeom>
            <a:avLst/>
            <a:gdLst>
              <a:gd name="T0" fmla="*/ 2147483647 w 427"/>
              <a:gd name="T1" fmla="*/ 2147483647 h 51"/>
              <a:gd name="T2" fmla="*/ 2147483647 w 427"/>
              <a:gd name="T3" fmla="*/ 2147483647 h 51"/>
              <a:gd name="T4" fmla="*/ 0 w 427"/>
              <a:gd name="T5" fmla="*/ 0 h 51"/>
              <a:gd name="T6" fmla="*/ 0 60000 65536"/>
              <a:gd name="T7" fmla="*/ 0 60000 65536"/>
              <a:gd name="T8" fmla="*/ 0 60000 65536"/>
              <a:gd name="T9" fmla="*/ 0 w 427"/>
              <a:gd name="T10" fmla="*/ 0 h 51"/>
              <a:gd name="T11" fmla="*/ 427 w 427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" h="51">
                <a:moveTo>
                  <a:pt x="427" y="48"/>
                </a:moveTo>
                <a:lnTo>
                  <a:pt x="85" y="5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49" name="Freeform 106"/>
          <p:cNvSpPr>
            <a:spLocks/>
          </p:cNvSpPr>
          <p:nvPr/>
        </p:nvSpPr>
        <p:spPr bwMode="auto">
          <a:xfrm>
            <a:off x="1982663" y="5846049"/>
            <a:ext cx="312585" cy="73468"/>
          </a:xfrm>
          <a:custGeom>
            <a:avLst/>
            <a:gdLst>
              <a:gd name="T0" fmla="*/ 2147483647 w 158"/>
              <a:gd name="T1" fmla="*/ 2147483647 h 53"/>
              <a:gd name="T2" fmla="*/ 2147483647 w 158"/>
              <a:gd name="T3" fmla="*/ 2147483647 h 53"/>
              <a:gd name="T4" fmla="*/ 0 w 158"/>
              <a:gd name="T5" fmla="*/ 0 h 53"/>
              <a:gd name="T6" fmla="*/ 0 60000 65536"/>
              <a:gd name="T7" fmla="*/ 0 60000 65536"/>
              <a:gd name="T8" fmla="*/ 0 60000 65536"/>
              <a:gd name="T9" fmla="*/ 0 w 158"/>
              <a:gd name="T10" fmla="*/ 0 h 53"/>
              <a:gd name="T11" fmla="*/ 158 w 158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53">
                <a:moveTo>
                  <a:pt x="158" y="53"/>
                </a:moveTo>
                <a:lnTo>
                  <a:pt x="85" y="5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50" name="Text Box 107"/>
          <p:cNvSpPr txBox="1">
            <a:spLocks noChangeArrowheads="1"/>
          </p:cNvSpPr>
          <p:nvPr/>
        </p:nvSpPr>
        <p:spPr bwMode="auto">
          <a:xfrm>
            <a:off x="6225928" y="3771653"/>
            <a:ext cx="2042871" cy="58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Historical trend continued</a:t>
            </a:r>
          </a:p>
        </p:txBody>
      </p:sp>
      <p:sp>
        <p:nvSpPr>
          <p:cNvPr id="251" name="Text Box 108"/>
          <p:cNvSpPr txBox="1">
            <a:spLocks noChangeArrowheads="1"/>
          </p:cNvSpPr>
          <p:nvPr/>
        </p:nvSpPr>
        <p:spPr bwMode="auto">
          <a:xfrm>
            <a:off x="5436471" y="4325461"/>
            <a:ext cx="709612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1970</a:t>
            </a:r>
          </a:p>
        </p:txBody>
      </p:sp>
      <p:sp>
        <p:nvSpPr>
          <p:cNvPr id="252" name="Text Box 109"/>
          <p:cNvSpPr txBox="1">
            <a:spLocks noChangeArrowheads="1"/>
          </p:cNvSpPr>
          <p:nvPr/>
        </p:nvSpPr>
        <p:spPr bwMode="auto">
          <a:xfrm>
            <a:off x="2933773" y="5595427"/>
            <a:ext cx="694914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1920</a:t>
            </a:r>
          </a:p>
        </p:txBody>
      </p:sp>
      <p:sp>
        <p:nvSpPr>
          <p:cNvPr id="253" name="Text Box 110"/>
          <p:cNvSpPr txBox="1">
            <a:spLocks noChangeArrowheads="1"/>
          </p:cNvSpPr>
          <p:nvPr/>
        </p:nvSpPr>
        <p:spPr bwMode="auto">
          <a:xfrm>
            <a:off x="3524954" y="5480532"/>
            <a:ext cx="663268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1929</a:t>
            </a:r>
          </a:p>
        </p:txBody>
      </p:sp>
      <p:sp>
        <p:nvSpPr>
          <p:cNvPr id="254" name="Text Box 111"/>
          <p:cNvSpPr txBox="1">
            <a:spLocks noChangeArrowheads="1"/>
          </p:cNvSpPr>
          <p:nvPr/>
        </p:nvSpPr>
        <p:spPr bwMode="auto">
          <a:xfrm>
            <a:off x="3880319" y="5189210"/>
            <a:ext cx="804841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1940</a:t>
            </a:r>
          </a:p>
        </p:txBody>
      </p:sp>
      <p:sp>
        <p:nvSpPr>
          <p:cNvPr id="255" name="Text Box 112"/>
          <p:cNvSpPr txBox="1">
            <a:spLocks noChangeArrowheads="1"/>
          </p:cNvSpPr>
          <p:nvPr/>
        </p:nvSpPr>
        <p:spPr bwMode="auto">
          <a:xfrm>
            <a:off x="4106757" y="5010397"/>
            <a:ext cx="712589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1950</a:t>
            </a:r>
          </a:p>
        </p:txBody>
      </p:sp>
      <p:sp>
        <p:nvSpPr>
          <p:cNvPr id="256" name="Text Box 113"/>
          <p:cNvSpPr txBox="1">
            <a:spLocks noChangeArrowheads="1"/>
          </p:cNvSpPr>
          <p:nvPr/>
        </p:nvSpPr>
        <p:spPr bwMode="auto">
          <a:xfrm>
            <a:off x="4880482" y="4764060"/>
            <a:ext cx="817148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1960</a:t>
            </a:r>
          </a:p>
        </p:txBody>
      </p:sp>
      <p:sp>
        <p:nvSpPr>
          <p:cNvPr id="257" name="Text Box 114"/>
          <p:cNvSpPr txBox="1">
            <a:spLocks noChangeArrowheads="1"/>
          </p:cNvSpPr>
          <p:nvPr/>
        </p:nvSpPr>
        <p:spPr bwMode="auto">
          <a:xfrm>
            <a:off x="2250696" y="5733581"/>
            <a:ext cx="621169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1910</a:t>
            </a:r>
          </a:p>
        </p:txBody>
      </p:sp>
      <p:sp>
        <p:nvSpPr>
          <p:cNvPr id="258" name="Text Box 115"/>
          <p:cNvSpPr txBox="1">
            <a:spLocks noChangeArrowheads="1"/>
          </p:cNvSpPr>
          <p:nvPr/>
        </p:nvSpPr>
        <p:spPr bwMode="auto">
          <a:xfrm>
            <a:off x="2995080" y="4393972"/>
            <a:ext cx="682419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1973</a:t>
            </a:r>
          </a:p>
        </p:txBody>
      </p:sp>
      <p:sp>
        <p:nvSpPr>
          <p:cNvPr id="259" name="Text Box 117"/>
          <p:cNvSpPr txBox="1">
            <a:spLocks noChangeArrowheads="1"/>
          </p:cNvSpPr>
          <p:nvPr/>
        </p:nvSpPr>
        <p:spPr bwMode="auto">
          <a:xfrm>
            <a:off x="1879807" y="4831635"/>
            <a:ext cx="669803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1900</a:t>
            </a:r>
          </a:p>
        </p:txBody>
      </p:sp>
      <p:sp>
        <p:nvSpPr>
          <p:cNvPr id="260" name="Text Box 118"/>
          <p:cNvSpPr txBox="1">
            <a:spLocks noChangeArrowheads="1"/>
          </p:cNvSpPr>
          <p:nvPr/>
        </p:nvSpPr>
        <p:spPr bwMode="auto">
          <a:xfrm>
            <a:off x="1742083" y="4562517"/>
            <a:ext cx="655877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1890</a:t>
            </a:r>
          </a:p>
        </p:txBody>
      </p:sp>
      <p:sp>
        <p:nvSpPr>
          <p:cNvPr id="261" name="Text Box 119"/>
          <p:cNvSpPr txBox="1">
            <a:spLocks noChangeArrowheads="1"/>
          </p:cNvSpPr>
          <p:nvPr/>
        </p:nvSpPr>
        <p:spPr bwMode="auto">
          <a:xfrm>
            <a:off x="1714383" y="6096038"/>
            <a:ext cx="802381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20</a:t>
            </a:r>
          </a:p>
        </p:txBody>
      </p:sp>
      <p:sp>
        <p:nvSpPr>
          <p:cNvPr id="262" name="Text Box 120"/>
          <p:cNvSpPr txBox="1">
            <a:spLocks noChangeArrowheads="1"/>
          </p:cNvSpPr>
          <p:nvPr/>
        </p:nvSpPr>
        <p:spPr bwMode="auto">
          <a:xfrm>
            <a:off x="2479844" y="6096038"/>
            <a:ext cx="797458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40</a:t>
            </a:r>
          </a:p>
        </p:txBody>
      </p:sp>
      <p:sp>
        <p:nvSpPr>
          <p:cNvPr id="263" name="Text Box 121"/>
          <p:cNvSpPr txBox="1">
            <a:spLocks noChangeArrowheads="1"/>
          </p:cNvSpPr>
          <p:nvPr/>
        </p:nvSpPr>
        <p:spPr bwMode="auto">
          <a:xfrm>
            <a:off x="3274841" y="6096038"/>
            <a:ext cx="802381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60</a:t>
            </a:r>
          </a:p>
        </p:txBody>
      </p:sp>
      <p:sp>
        <p:nvSpPr>
          <p:cNvPr id="264" name="Text Box 122"/>
          <p:cNvSpPr txBox="1">
            <a:spLocks noChangeArrowheads="1"/>
          </p:cNvSpPr>
          <p:nvPr/>
        </p:nvSpPr>
        <p:spPr bwMode="auto">
          <a:xfrm>
            <a:off x="4040302" y="6096038"/>
            <a:ext cx="802381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80</a:t>
            </a:r>
          </a:p>
        </p:txBody>
      </p:sp>
      <p:sp>
        <p:nvSpPr>
          <p:cNvPr id="265" name="Text Box 123"/>
          <p:cNvSpPr txBox="1">
            <a:spLocks noChangeArrowheads="1"/>
          </p:cNvSpPr>
          <p:nvPr/>
        </p:nvSpPr>
        <p:spPr bwMode="auto">
          <a:xfrm>
            <a:off x="4822992" y="6096038"/>
            <a:ext cx="799920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100</a:t>
            </a:r>
          </a:p>
        </p:txBody>
      </p:sp>
      <p:sp>
        <p:nvSpPr>
          <p:cNvPr id="266" name="Text Box 124"/>
          <p:cNvSpPr txBox="1">
            <a:spLocks noChangeArrowheads="1"/>
          </p:cNvSpPr>
          <p:nvPr/>
        </p:nvSpPr>
        <p:spPr bwMode="auto">
          <a:xfrm>
            <a:off x="5603222" y="6096038"/>
            <a:ext cx="799919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120</a:t>
            </a:r>
          </a:p>
        </p:txBody>
      </p:sp>
      <p:sp>
        <p:nvSpPr>
          <p:cNvPr id="267" name="Text Box 125"/>
          <p:cNvSpPr txBox="1">
            <a:spLocks noChangeArrowheads="1"/>
          </p:cNvSpPr>
          <p:nvPr/>
        </p:nvSpPr>
        <p:spPr bwMode="auto">
          <a:xfrm>
            <a:off x="6385912" y="6096038"/>
            <a:ext cx="799919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140</a:t>
            </a:r>
          </a:p>
        </p:txBody>
      </p:sp>
      <p:sp>
        <p:nvSpPr>
          <p:cNvPr id="268" name="Text Box 126"/>
          <p:cNvSpPr txBox="1">
            <a:spLocks noChangeArrowheads="1"/>
          </p:cNvSpPr>
          <p:nvPr/>
        </p:nvSpPr>
        <p:spPr bwMode="auto">
          <a:xfrm>
            <a:off x="7166140" y="6096038"/>
            <a:ext cx="799920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160</a:t>
            </a:r>
          </a:p>
        </p:txBody>
      </p:sp>
      <p:sp>
        <p:nvSpPr>
          <p:cNvPr id="273" name="Line 140"/>
          <p:cNvSpPr>
            <a:spLocks noChangeShapeType="1"/>
          </p:cNvSpPr>
          <p:nvPr/>
        </p:nvSpPr>
        <p:spPr bwMode="auto">
          <a:xfrm flipV="1">
            <a:off x="1537170" y="2673952"/>
            <a:ext cx="6433813" cy="3334159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5" name="Oval 144"/>
          <p:cNvSpPr>
            <a:spLocks noChangeAspect="1" noChangeArrowheads="1"/>
          </p:cNvSpPr>
          <p:nvPr/>
        </p:nvSpPr>
        <p:spPr bwMode="auto">
          <a:xfrm>
            <a:off x="4229822" y="4560356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76" name="Oval 145"/>
          <p:cNvSpPr>
            <a:spLocks noChangeAspect="1" noChangeArrowheads="1"/>
          </p:cNvSpPr>
          <p:nvPr/>
        </p:nvSpPr>
        <p:spPr bwMode="auto">
          <a:xfrm>
            <a:off x="4148599" y="4605733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85" name="Line 155"/>
          <p:cNvSpPr>
            <a:spLocks noChangeShapeType="1"/>
          </p:cNvSpPr>
          <p:nvPr/>
        </p:nvSpPr>
        <p:spPr bwMode="auto">
          <a:xfrm>
            <a:off x="1268889" y="2265556"/>
            <a:ext cx="155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286" name="Line 156"/>
          <p:cNvSpPr>
            <a:spLocks noChangeShapeType="1"/>
          </p:cNvSpPr>
          <p:nvPr/>
        </p:nvSpPr>
        <p:spPr bwMode="auto">
          <a:xfrm>
            <a:off x="1266950" y="6042016"/>
            <a:ext cx="155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287" name="Line 157"/>
          <p:cNvSpPr>
            <a:spLocks noChangeShapeType="1"/>
          </p:cNvSpPr>
          <p:nvPr/>
        </p:nvSpPr>
        <p:spPr bwMode="auto">
          <a:xfrm flipV="1">
            <a:off x="8318024" y="6040945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288" name="Line 158"/>
          <p:cNvSpPr>
            <a:spLocks noChangeShapeType="1"/>
          </p:cNvSpPr>
          <p:nvPr/>
        </p:nvSpPr>
        <p:spPr bwMode="auto">
          <a:xfrm flipV="1">
            <a:off x="1387554" y="6063625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289" name="Text Box 6"/>
          <p:cNvSpPr txBox="1">
            <a:spLocks noChangeArrowheads="1"/>
          </p:cNvSpPr>
          <p:nvPr/>
        </p:nvSpPr>
        <p:spPr bwMode="auto">
          <a:xfrm>
            <a:off x="532964" y="3100171"/>
            <a:ext cx="750693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 smtClean="0"/>
              <a:t>1.6</a:t>
            </a:r>
            <a:endParaRPr lang="en-US" sz="1800" dirty="0"/>
          </a:p>
        </p:txBody>
      </p:sp>
      <p:sp>
        <p:nvSpPr>
          <p:cNvPr id="290" name="Text Box 119"/>
          <p:cNvSpPr txBox="1">
            <a:spLocks noChangeArrowheads="1"/>
          </p:cNvSpPr>
          <p:nvPr/>
        </p:nvSpPr>
        <p:spPr bwMode="auto">
          <a:xfrm>
            <a:off x="1084295" y="6078751"/>
            <a:ext cx="578402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 smtClean="0"/>
              <a:t>0</a:t>
            </a:r>
            <a:endParaRPr lang="en-US" sz="1800" dirty="0"/>
          </a:p>
        </p:txBody>
      </p:sp>
      <p:sp>
        <p:nvSpPr>
          <p:cNvPr id="291" name="Text Box 142"/>
          <p:cNvSpPr txBox="1">
            <a:spLocks noChangeArrowheads="1"/>
          </p:cNvSpPr>
          <p:nvPr/>
        </p:nvSpPr>
        <p:spPr bwMode="auto">
          <a:xfrm>
            <a:off x="5956819" y="2263395"/>
            <a:ext cx="1855114" cy="3394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1800" dirty="0">
                <a:solidFill>
                  <a:srgbClr val="1F497D"/>
                </a:solidFill>
              </a:rPr>
              <a:t>1975 Scenarios</a:t>
            </a:r>
          </a:p>
        </p:txBody>
      </p:sp>
      <p:sp>
        <p:nvSpPr>
          <p:cNvPr id="292" name="Text Box 19"/>
          <p:cNvSpPr txBox="1">
            <a:spLocks noChangeArrowheads="1"/>
          </p:cNvSpPr>
          <p:nvPr/>
        </p:nvSpPr>
        <p:spPr bwMode="auto">
          <a:xfrm>
            <a:off x="407041" y="1856187"/>
            <a:ext cx="5373789" cy="36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/>
              <a:t>Gross national product (trillions of 1958$)</a:t>
            </a:r>
            <a:endParaRPr lang="en-US" sz="2000" dirty="0"/>
          </a:p>
        </p:txBody>
      </p:sp>
      <p:cxnSp>
        <p:nvCxnSpPr>
          <p:cNvPr id="293" name="Straight Connector 292"/>
          <p:cNvCxnSpPr/>
          <p:nvPr/>
        </p:nvCxnSpPr>
        <p:spPr bwMode="auto">
          <a:xfrm flipH="1">
            <a:off x="1399705" y="2268045"/>
            <a:ext cx="19611" cy="37739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4" name="Straight Connector 293"/>
          <p:cNvCxnSpPr/>
          <p:nvPr/>
        </p:nvCxnSpPr>
        <p:spPr bwMode="auto">
          <a:xfrm>
            <a:off x="1417455" y="6032999"/>
            <a:ext cx="690583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5" name="Rectangle 294"/>
          <p:cNvSpPr/>
          <p:nvPr/>
        </p:nvSpPr>
        <p:spPr bwMode="auto">
          <a:xfrm>
            <a:off x="6044026" y="2596911"/>
            <a:ext cx="2018456" cy="6804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</p:spPr>
        <p:txBody>
          <a:bodyPr/>
          <a:lstStyle/>
          <a:p>
            <a:r>
              <a:rPr lang="en-US" sz="3200" dirty="0" smtClean="0"/>
              <a:t>Step 1 Energy Modeling Influenced by Water, </a:t>
            </a:r>
            <a:br>
              <a:rPr lang="en-US" sz="3200" dirty="0" smtClean="0"/>
            </a:br>
            <a:r>
              <a:rPr lang="en-US" sz="3200" dirty="0" smtClean="0"/>
              <a:t>Step 2 Considers Energy Impacts on Water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Step 1: Power pool/basin studies</a:t>
            </a:r>
          </a:p>
          <a:p>
            <a:pPr lvl="1">
              <a:defRPr/>
            </a:pPr>
            <a:r>
              <a:rPr lang="en-US" sz="2400" dirty="0" smtClean="0"/>
              <a:t>Unidirectional: WEAP informs energy model</a:t>
            </a:r>
            <a:endParaRPr lang="en-US" sz="2400" dirty="0"/>
          </a:p>
          <a:p>
            <a:pPr>
              <a:defRPr/>
            </a:pPr>
            <a:endParaRPr lang="en-US" sz="2800" dirty="0" smtClean="0">
              <a:ea typeface="ＭＳ Ｐゴシック" charset="0"/>
            </a:endParaRPr>
          </a:p>
          <a:p>
            <a:pPr>
              <a:defRPr/>
            </a:pP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 smtClean="0">
                <a:ea typeface="ＭＳ Ｐゴシック" charset="0"/>
              </a:rPr>
              <a:t>Step 2: Project-level studies</a:t>
            </a:r>
          </a:p>
          <a:p>
            <a:pPr lvl="1">
              <a:defRPr/>
            </a:pPr>
            <a:r>
              <a:rPr lang="en-US" sz="2400" dirty="0" smtClean="0"/>
              <a:t>One complete iteration of water-energy feedback</a:t>
            </a:r>
          </a:p>
          <a:p>
            <a:pPr marL="457200" lvl="1" indent="0">
              <a:buFontTx/>
              <a:buNone/>
              <a:defRPr/>
            </a:pPr>
            <a:endParaRPr lang="en-US" sz="24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661160" y="2407920"/>
          <a:ext cx="571500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112520" y="4648200"/>
          <a:ext cx="7025640" cy="137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8137525" y="5318125"/>
            <a:ext cx="350838" cy="0"/>
          </a:xfrm>
          <a:prstGeom prst="line">
            <a:avLst/>
          </a:prstGeom>
          <a:noFill/>
          <a:ln w="25400">
            <a:solidFill>
              <a:srgbClr val="E78A5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8488363" y="5318125"/>
            <a:ext cx="0" cy="808038"/>
          </a:xfrm>
          <a:prstGeom prst="line">
            <a:avLst/>
          </a:prstGeom>
          <a:noFill/>
          <a:ln w="25400">
            <a:solidFill>
              <a:srgbClr val="E78A5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H="1">
            <a:off x="792163" y="6126163"/>
            <a:ext cx="7696200" cy="0"/>
          </a:xfrm>
          <a:prstGeom prst="line">
            <a:avLst/>
          </a:prstGeom>
          <a:noFill/>
          <a:ln w="25400">
            <a:solidFill>
              <a:srgbClr val="E78A5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792163" y="5318125"/>
            <a:ext cx="0" cy="808038"/>
          </a:xfrm>
          <a:prstGeom prst="line">
            <a:avLst/>
          </a:prstGeom>
          <a:noFill/>
          <a:ln w="25400">
            <a:solidFill>
              <a:srgbClr val="E78A5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1112838" y="5334000"/>
            <a:ext cx="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792163" y="5334000"/>
            <a:ext cx="320675" cy="0"/>
          </a:xfrm>
          <a:prstGeom prst="straightConnector1">
            <a:avLst/>
          </a:prstGeom>
          <a:noFill/>
          <a:ln w="25400">
            <a:solidFill>
              <a:srgbClr val="E78A5C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44475" y="6232525"/>
            <a:ext cx="8609013" cy="36988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1800" smtClean="0"/>
              <a:t>Re-run WEAP with energy-related water needs—if shortages, re-run energy model</a:t>
            </a:r>
          </a:p>
        </p:txBody>
      </p:sp>
    </p:spTree>
    <p:extLst>
      <p:ext uri="{BB962C8B-B14F-4D97-AF65-F5344CB8AC3E}">
        <p14:creationId xmlns:p14="http://schemas.microsoft.com/office/powerpoint/2010/main" val="39541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0" t="7229" r="1743" b="5094"/>
          <a:stretch/>
        </p:blipFill>
        <p:spPr bwMode="auto">
          <a:xfrm>
            <a:off x="451987" y="1689613"/>
            <a:ext cx="8234813" cy="50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Begun an RDM Analysis for the Orange River Basin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68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Scoping of Orange River Basin Analysis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E8B9-C2B3-4960-83CC-D159591FBE6A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/>
          </p:nvPr>
        </p:nvGraphicFramePr>
        <p:xfrm>
          <a:off x="228600" y="1333245"/>
          <a:ext cx="8686800" cy="4286930"/>
        </p:xfrm>
        <a:graphic>
          <a:graphicData uri="http://schemas.openxmlformats.org/drawingml/2006/table">
            <a:tbl>
              <a:tblPr/>
              <a:tblGrid>
                <a:gridCol w="3279941"/>
                <a:gridCol w="5406859"/>
              </a:tblGrid>
              <a:tr h="420938"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Uncertainties (X)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Water Management Strategies (L)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</a:tr>
              <a:tr h="2055517">
                <a:tc>
                  <a:txBody>
                    <a:bodyPr/>
                    <a:lstStyle/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Climate</a:t>
                      </a:r>
                    </a:p>
                    <a:p>
                      <a:pPr marL="742950" marR="0" lvl="1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Temperature</a:t>
                      </a:r>
                    </a:p>
                    <a:p>
                      <a:pPr marL="742950" marR="0" lvl="1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Precipitation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PIDA+ Baseline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</a:tr>
              <a:tr h="324387"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Model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Performance Metrics (M)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</a:tr>
              <a:tr h="1414235">
                <a:tc>
                  <a:txBody>
                    <a:bodyPr/>
                    <a:lstStyle/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WEAP Orange Model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Domestic unmet demand and reliability</a:t>
                      </a:r>
                    </a:p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Irrigation unmet demand and reliability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285750" marR="0" lvl="0" indent="-285750" algn="l" defTabSz="81915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Hydropower production and firm yield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A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4" y="4921151"/>
            <a:ext cx="2842752" cy="1926087"/>
          </a:xfrm>
          <a:prstGeom prst="rect">
            <a:avLst/>
          </a:prstGeom>
          <a:solidFill>
            <a:schemeClr val="bg1">
              <a:alpha val="72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0286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7402" y="1508043"/>
            <a:ext cx="4292252" cy="2722617"/>
            <a:chOff x="197402" y="1508043"/>
            <a:chExt cx="4292252" cy="272261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0" r="10939" b="13821"/>
            <a:stretch/>
          </p:blipFill>
          <p:spPr bwMode="auto">
            <a:xfrm>
              <a:off x="197402" y="1508043"/>
              <a:ext cx="4292252" cy="272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205105" y="3972111"/>
              <a:ext cx="284549" cy="258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54" y="2203654"/>
            <a:ext cx="4654345" cy="4654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Evaluated Climate Conditions Across Orange River Basin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7402" y="3362511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Basin (D31)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0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7402" y="1508043"/>
            <a:ext cx="4292252" cy="2722617"/>
            <a:chOff x="197402" y="1508043"/>
            <a:chExt cx="4292252" cy="272261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0" r="10939" b="13821"/>
            <a:stretch/>
          </p:blipFill>
          <p:spPr bwMode="auto">
            <a:xfrm>
              <a:off x="197402" y="1508043"/>
              <a:ext cx="4292252" cy="272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205105" y="3972111"/>
              <a:ext cx="284549" cy="258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Evaluated Climate Conditions Across Orange River Basin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796434" y="1846599"/>
            <a:ext cx="1676400" cy="6096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Upper Basin (D11A-F)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54" y="2203654"/>
            <a:ext cx="4654346" cy="46543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7402" y="1508043"/>
            <a:ext cx="4292252" cy="2722617"/>
            <a:chOff x="197402" y="1508043"/>
            <a:chExt cx="4292252" cy="272261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60" r="10939" b="13821"/>
            <a:stretch/>
          </p:blipFill>
          <p:spPr bwMode="auto">
            <a:xfrm>
              <a:off x="197402" y="1508043"/>
              <a:ext cx="4292252" cy="272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205105" y="3972111"/>
              <a:ext cx="284549" cy="258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Evaluated Climate Conditions Across Orange River Basin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51705" y="1734946"/>
            <a:ext cx="1676400" cy="36776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Basin Average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79848" y="5420930"/>
            <a:ext cx="523730" cy="32735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43" y="2203643"/>
            <a:ext cx="4654355" cy="46543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9713" y="5057152"/>
            <a:ext cx="3655392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Scenario </a:t>
            </a:r>
            <a:r>
              <a:rPr lang="en-US" sz="2400" dirty="0" smtClean="0"/>
              <a:t>discovery techniques next identify climate conditions that lead </a:t>
            </a:r>
            <a:r>
              <a:rPr lang="en-US" sz="2400" dirty="0"/>
              <a:t>to </a:t>
            </a:r>
            <a:r>
              <a:rPr lang="en-US" sz="2400" dirty="0" smtClean="0"/>
              <a:t>low performance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2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25" y="1614461"/>
            <a:ext cx="8493670" cy="52435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Scenarios Show Higher Firm Hydropower Yield and Half Show Higher Irrigation Reliability</a:t>
            </a:r>
            <a:endParaRPr lang="en-US" sz="3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86113" y="4951244"/>
            <a:ext cx="4327890" cy="954107"/>
            <a:chOff x="-670290" y="3352800"/>
            <a:chExt cx="4327890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1295400" y="3352800"/>
              <a:ext cx="23622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13/56 scenarios show lead to low firm hydropower yield and/or low irrigation reliability</a:t>
              </a:r>
              <a:endParaRPr lang="en-US" sz="1400" dirty="0"/>
            </a:p>
          </p:txBody>
        </p:sp>
        <p:cxnSp>
          <p:nvCxnSpPr>
            <p:cNvPr id="9" name="Straight Arrow Connector 8"/>
            <p:cNvCxnSpPr>
              <a:stCxn id="7" idx="1"/>
            </p:cNvCxnSpPr>
            <p:nvPr/>
          </p:nvCxnSpPr>
          <p:spPr>
            <a:xfrm flipH="1" flipV="1">
              <a:off x="-670290" y="3621062"/>
              <a:ext cx="1965690" cy="2087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16918" y="5122030"/>
            <a:ext cx="1028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(both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sectors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under-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510" y="1917016"/>
            <a:ext cx="2193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(irrigation okay,</a:t>
            </a:r>
          </a:p>
          <a:p>
            <a:r>
              <a:rPr lang="en-US" dirty="0">
                <a:solidFill>
                  <a:schemeClr val="accent6"/>
                </a:solidFill>
              </a:rPr>
              <a:t>h</a:t>
            </a:r>
            <a:r>
              <a:rPr lang="en-US" dirty="0" smtClean="0">
                <a:solidFill>
                  <a:schemeClr val="accent6"/>
                </a:solidFill>
              </a:rPr>
              <a:t>ydro under</a:t>
            </a:r>
            <a:r>
              <a:rPr lang="en-US" dirty="0">
                <a:solidFill>
                  <a:schemeClr val="accent6"/>
                </a:solidFill>
              </a:rPr>
              <a:t>-performs)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0681" y="5665266"/>
            <a:ext cx="226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(hydro okay, irrigation </a:t>
            </a:r>
          </a:p>
          <a:p>
            <a:pPr algn="r"/>
            <a:r>
              <a:rPr lang="en-US" dirty="0" smtClean="0">
                <a:solidFill>
                  <a:schemeClr val="accent6"/>
                </a:solidFill>
              </a:rPr>
              <a:t>under-performs)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2798" y="1787086"/>
            <a:ext cx="198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(both sectors okay)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8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6" y="1597446"/>
            <a:ext cx="8521228" cy="5260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Which Future Climate </a:t>
            </a:r>
            <a:r>
              <a:rPr lang="en-US" sz="3600" dirty="0" smtClean="0"/>
              <a:t>Conditions</a:t>
            </a:r>
            <a:br>
              <a:rPr lang="en-US" sz="3600" dirty="0" smtClean="0"/>
            </a:br>
            <a:r>
              <a:rPr lang="en-US" sz="3600" dirty="0" smtClean="0"/>
              <a:t>Would Lead </a:t>
            </a:r>
            <a:r>
              <a:rPr lang="en-US" sz="3600" dirty="0"/>
              <a:t>to Under Performance?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510" y="5942265"/>
            <a:ext cx="294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(both sectors under-perform)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-10178" b="-6996"/>
          <a:stretch/>
        </p:blipFill>
        <p:spPr>
          <a:xfrm>
            <a:off x="5361219" y="3618559"/>
            <a:ext cx="3289601" cy="261162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1624"/>
            <a:ext cx="9144000" cy="968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But Traditional Decision Methods Can Fail</a:t>
            </a:r>
            <a:br>
              <a:rPr lang="en-US" dirty="0" smtClean="0"/>
            </a:br>
            <a:r>
              <a:rPr lang="en-US" dirty="0" smtClean="0"/>
              <a:t>If Uncertainty Is Deep</a:t>
            </a:r>
            <a:endParaRPr lang="en-US" dirty="0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32964" y="2423279"/>
            <a:ext cx="750693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2.0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32964" y="3757063"/>
            <a:ext cx="750693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1.2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688025" y="4452850"/>
            <a:ext cx="595632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.8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781554" y="5132440"/>
            <a:ext cx="502103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.4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845547" y="5874122"/>
            <a:ext cx="438110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0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7867609" y="6093876"/>
            <a:ext cx="863912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180</a:t>
            </a:r>
          </a:p>
        </p:txBody>
      </p:sp>
      <p:sp>
        <p:nvSpPr>
          <p:cNvPr id="30" name="Freeform 18"/>
          <p:cNvSpPr>
            <a:spLocks/>
          </p:cNvSpPr>
          <p:nvPr/>
        </p:nvSpPr>
        <p:spPr bwMode="auto">
          <a:xfrm>
            <a:off x="4224899" y="2565911"/>
            <a:ext cx="691622" cy="2016054"/>
          </a:xfrm>
          <a:custGeom>
            <a:avLst/>
            <a:gdLst>
              <a:gd name="T0" fmla="*/ 2147483647 w 352"/>
              <a:gd name="T1" fmla="*/ 2147483647 h 1364"/>
              <a:gd name="T2" fmla="*/ 0 w 352"/>
              <a:gd name="T3" fmla="*/ 2147483647 h 1364"/>
              <a:gd name="T4" fmla="*/ 2147483647 w 352"/>
              <a:gd name="T5" fmla="*/ 0 h 1364"/>
              <a:gd name="T6" fmla="*/ 0 60000 65536"/>
              <a:gd name="T7" fmla="*/ 0 60000 65536"/>
              <a:gd name="T8" fmla="*/ 0 60000 65536"/>
              <a:gd name="T9" fmla="*/ 0 w 352"/>
              <a:gd name="T10" fmla="*/ 0 h 1364"/>
              <a:gd name="T11" fmla="*/ 352 w 352"/>
              <a:gd name="T12" fmla="*/ 1364 h 13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1364">
                <a:moveTo>
                  <a:pt x="20" y="1364"/>
                </a:moveTo>
                <a:lnTo>
                  <a:pt x="0" y="1120"/>
                </a:lnTo>
                <a:lnTo>
                  <a:pt x="352" y="0"/>
                </a:lnTo>
              </a:path>
            </a:pathLst>
          </a:custGeom>
          <a:noFill/>
          <a:ln w="57150" cmpd="sng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auto">
          <a:xfrm>
            <a:off x="1332883" y="6346536"/>
            <a:ext cx="6985142" cy="36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/>
              <a:t>Energy use (10</a:t>
            </a:r>
            <a:r>
              <a:rPr lang="en-US" sz="2000" baseline="30000" dirty="0"/>
              <a:t>15</a:t>
            </a:r>
            <a:r>
              <a:rPr lang="en-US" sz="2000" dirty="0"/>
              <a:t> Btu per year)</a:t>
            </a: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1256583" y="2576715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34" name="Line 22"/>
          <p:cNvSpPr>
            <a:spLocks noChangeShapeType="1"/>
          </p:cNvSpPr>
          <p:nvPr/>
        </p:nvSpPr>
        <p:spPr bwMode="auto">
          <a:xfrm>
            <a:off x="1256583" y="2920287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1256583" y="3263859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36" name="Line 24"/>
          <p:cNvSpPr>
            <a:spLocks noChangeShapeType="1"/>
          </p:cNvSpPr>
          <p:nvPr/>
        </p:nvSpPr>
        <p:spPr bwMode="auto">
          <a:xfrm>
            <a:off x="1256583" y="3605270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37" name="Line 25"/>
          <p:cNvSpPr>
            <a:spLocks noChangeShapeType="1"/>
          </p:cNvSpPr>
          <p:nvPr/>
        </p:nvSpPr>
        <p:spPr bwMode="auto">
          <a:xfrm>
            <a:off x="1256583" y="3948841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1256583" y="4292413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>
            <a:off x="1256583" y="4631663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1256583" y="4979557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41" name="Line 29"/>
          <p:cNvSpPr>
            <a:spLocks noChangeShapeType="1"/>
          </p:cNvSpPr>
          <p:nvPr/>
        </p:nvSpPr>
        <p:spPr bwMode="auto">
          <a:xfrm>
            <a:off x="1256583" y="5318806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1256583" y="5662379"/>
            <a:ext cx="15506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43" name="Line 31"/>
          <p:cNvSpPr>
            <a:spLocks noChangeShapeType="1"/>
          </p:cNvSpPr>
          <p:nvPr/>
        </p:nvSpPr>
        <p:spPr bwMode="auto">
          <a:xfrm flipV="1">
            <a:off x="2103267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44" name="Line 32"/>
          <p:cNvSpPr>
            <a:spLocks noChangeShapeType="1"/>
          </p:cNvSpPr>
          <p:nvPr/>
        </p:nvSpPr>
        <p:spPr bwMode="auto">
          <a:xfrm flipV="1">
            <a:off x="2883495" y="6061465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45" name="Line 33"/>
          <p:cNvSpPr>
            <a:spLocks noChangeShapeType="1"/>
          </p:cNvSpPr>
          <p:nvPr/>
        </p:nvSpPr>
        <p:spPr bwMode="auto">
          <a:xfrm flipV="1">
            <a:off x="3666186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46" name="Line 34"/>
          <p:cNvSpPr>
            <a:spLocks noChangeShapeType="1"/>
          </p:cNvSpPr>
          <p:nvPr/>
        </p:nvSpPr>
        <p:spPr bwMode="auto">
          <a:xfrm flipV="1">
            <a:off x="4443953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47" name="Line 35"/>
          <p:cNvSpPr>
            <a:spLocks noChangeShapeType="1"/>
          </p:cNvSpPr>
          <p:nvPr/>
        </p:nvSpPr>
        <p:spPr bwMode="auto">
          <a:xfrm flipV="1">
            <a:off x="5229106" y="6039856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48" name="Line 36"/>
          <p:cNvSpPr>
            <a:spLocks noChangeShapeType="1"/>
          </p:cNvSpPr>
          <p:nvPr/>
        </p:nvSpPr>
        <p:spPr bwMode="auto">
          <a:xfrm flipV="1">
            <a:off x="6011796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49" name="Line 37"/>
          <p:cNvSpPr>
            <a:spLocks noChangeShapeType="1"/>
          </p:cNvSpPr>
          <p:nvPr/>
        </p:nvSpPr>
        <p:spPr bwMode="auto">
          <a:xfrm flipV="1">
            <a:off x="6789564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50" name="Line 38"/>
          <p:cNvSpPr>
            <a:spLocks noChangeShapeType="1"/>
          </p:cNvSpPr>
          <p:nvPr/>
        </p:nvSpPr>
        <p:spPr bwMode="auto">
          <a:xfrm flipV="1">
            <a:off x="7569792" y="6050660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51" name="Line 39"/>
          <p:cNvSpPr>
            <a:spLocks noChangeShapeType="1"/>
          </p:cNvSpPr>
          <p:nvPr/>
        </p:nvSpPr>
        <p:spPr bwMode="auto">
          <a:xfrm flipV="1">
            <a:off x="1556861" y="4398293"/>
            <a:ext cx="3093841" cy="1607657"/>
          </a:xfrm>
          <a:prstGeom prst="line">
            <a:avLst/>
          </a:prstGeom>
          <a:noFill/>
          <a:ln w="28575">
            <a:solidFill>
              <a:srgbClr val="FFD4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52" name="Line 40"/>
          <p:cNvSpPr>
            <a:spLocks noChangeShapeType="1"/>
          </p:cNvSpPr>
          <p:nvPr/>
        </p:nvSpPr>
        <p:spPr bwMode="auto">
          <a:xfrm flipV="1">
            <a:off x="4443953" y="2639379"/>
            <a:ext cx="3595946" cy="1869118"/>
          </a:xfrm>
          <a:prstGeom prst="line">
            <a:avLst/>
          </a:prstGeom>
          <a:noFill/>
          <a:ln w="28575">
            <a:solidFill>
              <a:srgbClr val="FFD47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53" name="Line 41"/>
          <p:cNvSpPr>
            <a:spLocks noChangeShapeType="1"/>
          </p:cNvSpPr>
          <p:nvPr/>
        </p:nvSpPr>
        <p:spPr bwMode="auto">
          <a:xfrm flipV="1">
            <a:off x="4350424" y="2660987"/>
            <a:ext cx="3015081" cy="1879921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54" name="Freeform 42"/>
          <p:cNvSpPr>
            <a:spLocks/>
          </p:cNvSpPr>
          <p:nvPr/>
        </p:nvSpPr>
        <p:spPr bwMode="auto">
          <a:xfrm>
            <a:off x="4411957" y="2671792"/>
            <a:ext cx="2229929" cy="1836704"/>
          </a:xfrm>
          <a:custGeom>
            <a:avLst/>
            <a:gdLst>
              <a:gd name="T0" fmla="*/ 0 w 1136"/>
              <a:gd name="T1" fmla="*/ 2147483647 h 1344"/>
              <a:gd name="T2" fmla="*/ 2147483647 w 1136"/>
              <a:gd name="T3" fmla="*/ 2147483647 h 1344"/>
              <a:gd name="T4" fmla="*/ 2147483647 w 1136"/>
              <a:gd name="T5" fmla="*/ 2147483647 h 1344"/>
              <a:gd name="T6" fmla="*/ 2147483647 w 1136"/>
              <a:gd name="T7" fmla="*/ 0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1136"/>
              <a:gd name="T13" fmla="*/ 0 h 1344"/>
              <a:gd name="T14" fmla="*/ 1136 w 1136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" h="1344">
                <a:moveTo>
                  <a:pt x="0" y="1344"/>
                </a:moveTo>
                <a:lnTo>
                  <a:pt x="597" y="691"/>
                </a:lnTo>
                <a:lnTo>
                  <a:pt x="896" y="336"/>
                </a:lnTo>
                <a:lnTo>
                  <a:pt x="1136" y="0"/>
                </a:lnTo>
              </a:path>
            </a:pathLst>
          </a:cu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55" name="Freeform 43"/>
          <p:cNvSpPr>
            <a:spLocks/>
          </p:cNvSpPr>
          <p:nvPr/>
        </p:nvSpPr>
        <p:spPr bwMode="auto">
          <a:xfrm>
            <a:off x="4343041" y="2650184"/>
            <a:ext cx="1737671" cy="1897208"/>
          </a:xfrm>
          <a:custGeom>
            <a:avLst/>
            <a:gdLst>
              <a:gd name="T0" fmla="*/ 0 w 885"/>
              <a:gd name="T1" fmla="*/ 2147483647 h 1389"/>
              <a:gd name="T2" fmla="*/ 2147483647 w 885"/>
              <a:gd name="T3" fmla="*/ 2147483647 h 1389"/>
              <a:gd name="T4" fmla="*/ 2147483647 w 885"/>
              <a:gd name="T5" fmla="*/ 2147483647 h 1389"/>
              <a:gd name="T6" fmla="*/ 2147483647 w 885"/>
              <a:gd name="T7" fmla="*/ 0 h 1389"/>
              <a:gd name="T8" fmla="*/ 0 60000 65536"/>
              <a:gd name="T9" fmla="*/ 0 60000 65536"/>
              <a:gd name="T10" fmla="*/ 0 60000 65536"/>
              <a:gd name="T11" fmla="*/ 0 60000 65536"/>
              <a:gd name="T12" fmla="*/ 0 w 885"/>
              <a:gd name="T13" fmla="*/ 0 h 1389"/>
              <a:gd name="T14" fmla="*/ 885 w 885"/>
              <a:gd name="T15" fmla="*/ 1389 h 138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5" h="1389">
                <a:moveTo>
                  <a:pt x="0" y="1389"/>
                </a:moveTo>
                <a:lnTo>
                  <a:pt x="325" y="957"/>
                </a:lnTo>
                <a:lnTo>
                  <a:pt x="573" y="544"/>
                </a:lnTo>
                <a:lnTo>
                  <a:pt x="885" y="0"/>
                </a:lnTo>
              </a:path>
            </a:pathLst>
          </a:cu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56" name="Line 44"/>
          <p:cNvSpPr>
            <a:spLocks noChangeShapeType="1"/>
          </p:cNvSpPr>
          <p:nvPr/>
        </p:nvSpPr>
        <p:spPr bwMode="auto">
          <a:xfrm>
            <a:off x="6080712" y="2650184"/>
            <a:ext cx="1897654" cy="0"/>
          </a:xfrm>
          <a:prstGeom prst="line">
            <a:avLst/>
          </a:prstGeom>
          <a:noFill/>
          <a:ln w="28575">
            <a:solidFill>
              <a:srgbClr val="FFD47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57" name="Oval 45"/>
          <p:cNvSpPr>
            <a:spLocks noChangeAspect="1" noChangeArrowheads="1"/>
          </p:cNvSpPr>
          <p:nvPr/>
        </p:nvSpPr>
        <p:spPr bwMode="auto">
          <a:xfrm>
            <a:off x="4229822" y="4560356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58" name="Oval 46"/>
          <p:cNvSpPr>
            <a:spLocks noChangeAspect="1" noChangeArrowheads="1"/>
          </p:cNvSpPr>
          <p:nvPr/>
        </p:nvSpPr>
        <p:spPr bwMode="auto">
          <a:xfrm>
            <a:off x="4148599" y="4605733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59" name="Oval 47"/>
          <p:cNvSpPr>
            <a:spLocks noChangeAspect="1" noChangeArrowheads="1"/>
          </p:cNvSpPr>
          <p:nvPr/>
        </p:nvSpPr>
        <p:spPr bwMode="auto">
          <a:xfrm>
            <a:off x="4128908" y="4661915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60" name="Oval 48"/>
          <p:cNvSpPr>
            <a:spLocks noChangeAspect="1" noChangeArrowheads="1"/>
          </p:cNvSpPr>
          <p:nvPr/>
        </p:nvSpPr>
        <p:spPr bwMode="auto">
          <a:xfrm>
            <a:off x="4052609" y="4646789"/>
            <a:ext cx="59071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61" name="Oval 49"/>
          <p:cNvSpPr>
            <a:spLocks noChangeAspect="1" noChangeArrowheads="1"/>
          </p:cNvSpPr>
          <p:nvPr/>
        </p:nvSpPr>
        <p:spPr bwMode="auto">
          <a:xfrm>
            <a:off x="3991076" y="4735383"/>
            <a:ext cx="56610" cy="3673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62" name="Oval 50"/>
          <p:cNvSpPr>
            <a:spLocks noChangeAspect="1" noChangeArrowheads="1"/>
          </p:cNvSpPr>
          <p:nvPr/>
        </p:nvSpPr>
        <p:spPr bwMode="auto">
          <a:xfrm>
            <a:off x="3949235" y="4765634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63" name="Oval 51"/>
          <p:cNvSpPr>
            <a:spLocks noChangeAspect="1" noChangeArrowheads="1"/>
          </p:cNvSpPr>
          <p:nvPr/>
        </p:nvSpPr>
        <p:spPr bwMode="auto">
          <a:xfrm>
            <a:off x="3717874" y="4802369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rgbClr val="00FFFF"/>
              </a:solidFill>
            </a:endParaRPr>
          </a:p>
        </p:txBody>
      </p:sp>
      <p:sp>
        <p:nvSpPr>
          <p:cNvPr id="64" name="Oval 52"/>
          <p:cNvSpPr>
            <a:spLocks noChangeAspect="1" noChangeArrowheads="1"/>
          </p:cNvSpPr>
          <p:nvPr/>
        </p:nvSpPr>
        <p:spPr bwMode="auto">
          <a:xfrm>
            <a:off x="3836015" y="4756991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rgbClr val="00FFFF"/>
              </a:solidFill>
            </a:endParaRPr>
          </a:p>
        </p:txBody>
      </p:sp>
      <p:sp>
        <p:nvSpPr>
          <p:cNvPr id="65" name="Oval 53"/>
          <p:cNvSpPr>
            <a:spLocks noChangeAspect="1" noChangeArrowheads="1"/>
          </p:cNvSpPr>
          <p:nvPr/>
        </p:nvSpPr>
        <p:spPr bwMode="auto">
          <a:xfrm>
            <a:off x="3501280" y="4873676"/>
            <a:ext cx="56609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66" name="Oval 54"/>
          <p:cNvSpPr>
            <a:spLocks noChangeAspect="1" noChangeArrowheads="1"/>
          </p:cNvSpPr>
          <p:nvPr/>
        </p:nvSpPr>
        <p:spPr bwMode="auto">
          <a:xfrm>
            <a:off x="3602192" y="4836942"/>
            <a:ext cx="59071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67" name="Oval 55"/>
          <p:cNvSpPr>
            <a:spLocks noChangeAspect="1" noChangeArrowheads="1"/>
          </p:cNvSpPr>
          <p:nvPr/>
        </p:nvSpPr>
        <p:spPr bwMode="auto">
          <a:xfrm>
            <a:off x="3279764" y="5018452"/>
            <a:ext cx="56609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68" name="Oval 56"/>
          <p:cNvSpPr>
            <a:spLocks noChangeAspect="1" noChangeArrowheads="1"/>
          </p:cNvSpPr>
          <p:nvPr/>
        </p:nvSpPr>
        <p:spPr bwMode="auto">
          <a:xfrm>
            <a:off x="3363448" y="4947144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69" name="Oval 57"/>
          <p:cNvSpPr>
            <a:spLocks noChangeAspect="1" noChangeArrowheads="1"/>
          </p:cNvSpPr>
          <p:nvPr/>
        </p:nvSpPr>
        <p:spPr bwMode="auto">
          <a:xfrm>
            <a:off x="3070553" y="5150262"/>
            <a:ext cx="56610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0" name="Oval 58"/>
          <p:cNvSpPr>
            <a:spLocks noChangeAspect="1" noChangeArrowheads="1"/>
          </p:cNvSpPr>
          <p:nvPr/>
        </p:nvSpPr>
        <p:spPr bwMode="auto">
          <a:xfrm>
            <a:off x="1539631" y="5900070"/>
            <a:ext cx="61533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/>
          </a:p>
        </p:txBody>
      </p:sp>
      <p:sp>
        <p:nvSpPr>
          <p:cNvPr id="71" name="Oval 59"/>
          <p:cNvSpPr>
            <a:spLocks noChangeAspect="1" noChangeArrowheads="1"/>
          </p:cNvSpPr>
          <p:nvPr/>
        </p:nvSpPr>
        <p:spPr bwMode="auto">
          <a:xfrm>
            <a:off x="1647928" y="5867657"/>
            <a:ext cx="56610" cy="3673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2" name="Oval 60"/>
          <p:cNvSpPr>
            <a:spLocks noChangeAspect="1" noChangeArrowheads="1"/>
          </p:cNvSpPr>
          <p:nvPr/>
        </p:nvSpPr>
        <p:spPr bwMode="auto">
          <a:xfrm>
            <a:off x="2819502" y="5251821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3" name="Oval 61"/>
          <p:cNvSpPr>
            <a:spLocks noChangeAspect="1" noChangeArrowheads="1"/>
          </p:cNvSpPr>
          <p:nvPr/>
        </p:nvSpPr>
        <p:spPr bwMode="auto">
          <a:xfrm>
            <a:off x="2913031" y="5238856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4" name="Oval 62"/>
          <p:cNvSpPr>
            <a:spLocks noChangeAspect="1" noChangeArrowheads="1"/>
          </p:cNvSpPr>
          <p:nvPr/>
        </p:nvSpPr>
        <p:spPr bwMode="auto">
          <a:xfrm>
            <a:off x="2895803" y="5204283"/>
            <a:ext cx="61531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5" name="Oval 63"/>
          <p:cNvSpPr>
            <a:spLocks noChangeAspect="1" noChangeArrowheads="1"/>
          </p:cNvSpPr>
          <p:nvPr/>
        </p:nvSpPr>
        <p:spPr bwMode="auto">
          <a:xfrm>
            <a:off x="2974564" y="5195640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6" name="Oval 64"/>
          <p:cNvSpPr>
            <a:spLocks noChangeAspect="1" noChangeArrowheads="1"/>
          </p:cNvSpPr>
          <p:nvPr/>
        </p:nvSpPr>
        <p:spPr bwMode="auto">
          <a:xfrm>
            <a:off x="3009022" y="5150262"/>
            <a:ext cx="54148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7" name="Oval 65"/>
          <p:cNvSpPr>
            <a:spLocks noChangeAspect="1" noChangeArrowheads="1"/>
          </p:cNvSpPr>
          <p:nvPr/>
        </p:nvSpPr>
        <p:spPr bwMode="auto">
          <a:xfrm>
            <a:off x="3134547" y="5076794"/>
            <a:ext cx="54148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8" name="Oval 66"/>
          <p:cNvSpPr>
            <a:spLocks noChangeAspect="1" noChangeArrowheads="1"/>
          </p:cNvSpPr>
          <p:nvPr/>
        </p:nvSpPr>
        <p:spPr bwMode="auto">
          <a:xfrm>
            <a:off x="3228076" y="5063829"/>
            <a:ext cx="56610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79" name="Oval 67"/>
          <p:cNvSpPr>
            <a:spLocks noChangeAspect="1" noChangeArrowheads="1"/>
          </p:cNvSpPr>
          <p:nvPr/>
        </p:nvSpPr>
        <p:spPr bwMode="auto">
          <a:xfrm>
            <a:off x="1886674" y="5757455"/>
            <a:ext cx="59071" cy="36733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0" name="Oval 68"/>
          <p:cNvSpPr>
            <a:spLocks noChangeAspect="1" noChangeArrowheads="1"/>
          </p:cNvSpPr>
          <p:nvPr/>
        </p:nvSpPr>
        <p:spPr bwMode="auto">
          <a:xfrm>
            <a:off x="1918670" y="5807154"/>
            <a:ext cx="61533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1" name="Oval 69"/>
          <p:cNvSpPr>
            <a:spLocks noChangeAspect="1" noChangeArrowheads="1"/>
          </p:cNvSpPr>
          <p:nvPr/>
        </p:nvSpPr>
        <p:spPr bwMode="auto">
          <a:xfrm>
            <a:off x="2073732" y="5727204"/>
            <a:ext cx="61531" cy="36733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2" name="Oval 70"/>
          <p:cNvSpPr>
            <a:spLocks noChangeAspect="1" noChangeArrowheads="1"/>
          </p:cNvSpPr>
          <p:nvPr/>
        </p:nvSpPr>
        <p:spPr bwMode="auto">
          <a:xfrm>
            <a:off x="2140186" y="5727204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3" name="Oval 71"/>
          <p:cNvSpPr>
            <a:spLocks noChangeAspect="1" noChangeArrowheads="1"/>
          </p:cNvSpPr>
          <p:nvPr/>
        </p:nvSpPr>
        <p:spPr bwMode="auto">
          <a:xfrm>
            <a:off x="1790683" y="5835245"/>
            <a:ext cx="59071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4" name="Oval 72"/>
          <p:cNvSpPr>
            <a:spLocks noChangeAspect="1" noChangeArrowheads="1"/>
          </p:cNvSpPr>
          <p:nvPr/>
        </p:nvSpPr>
        <p:spPr bwMode="auto">
          <a:xfrm>
            <a:off x="1992508" y="5792029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5" name="Oval 73"/>
          <p:cNvSpPr>
            <a:spLocks noChangeAspect="1" noChangeArrowheads="1"/>
          </p:cNvSpPr>
          <p:nvPr/>
        </p:nvSpPr>
        <p:spPr bwMode="auto">
          <a:xfrm>
            <a:off x="2012199" y="5696952"/>
            <a:ext cx="56610" cy="36733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6" name="Oval 74"/>
          <p:cNvSpPr>
            <a:spLocks noChangeAspect="1" noChangeArrowheads="1"/>
          </p:cNvSpPr>
          <p:nvPr/>
        </p:nvSpPr>
        <p:spPr bwMode="auto">
          <a:xfrm>
            <a:off x="2191874" y="5709917"/>
            <a:ext cx="56609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7" name="Oval 75"/>
          <p:cNvSpPr>
            <a:spLocks noChangeAspect="1" noChangeArrowheads="1"/>
          </p:cNvSpPr>
          <p:nvPr/>
        </p:nvSpPr>
        <p:spPr bwMode="auto">
          <a:xfrm>
            <a:off x="2169721" y="5673182"/>
            <a:ext cx="59071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8" name="Oval 76"/>
          <p:cNvSpPr>
            <a:spLocks noChangeAspect="1" noChangeArrowheads="1"/>
          </p:cNvSpPr>
          <p:nvPr/>
        </p:nvSpPr>
        <p:spPr bwMode="auto">
          <a:xfrm>
            <a:off x="2359241" y="5478708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89" name="Oval 77"/>
          <p:cNvSpPr>
            <a:spLocks noChangeAspect="1" noChangeArrowheads="1"/>
          </p:cNvSpPr>
          <p:nvPr/>
        </p:nvSpPr>
        <p:spPr bwMode="auto">
          <a:xfrm>
            <a:off x="2462616" y="5478708"/>
            <a:ext cx="56609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0" name="Oval 78"/>
          <p:cNvSpPr>
            <a:spLocks noChangeAspect="1" noChangeArrowheads="1"/>
          </p:cNvSpPr>
          <p:nvPr/>
        </p:nvSpPr>
        <p:spPr bwMode="auto">
          <a:xfrm>
            <a:off x="2044196" y="5658057"/>
            <a:ext cx="56609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1" name="Oval 79"/>
          <p:cNvSpPr>
            <a:spLocks noChangeAspect="1" noChangeArrowheads="1"/>
          </p:cNvSpPr>
          <p:nvPr/>
        </p:nvSpPr>
        <p:spPr bwMode="auto">
          <a:xfrm>
            <a:off x="2118035" y="5638609"/>
            <a:ext cx="56609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2" name="Oval 80"/>
          <p:cNvSpPr>
            <a:spLocks noChangeAspect="1" noChangeArrowheads="1"/>
          </p:cNvSpPr>
          <p:nvPr/>
        </p:nvSpPr>
        <p:spPr bwMode="auto">
          <a:xfrm>
            <a:off x="2253405" y="5658057"/>
            <a:ext cx="59071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3" name="Oval 81"/>
          <p:cNvSpPr>
            <a:spLocks noChangeAspect="1" noChangeArrowheads="1"/>
          </p:cNvSpPr>
          <p:nvPr/>
        </p:nvSpPr>
        <p:spPr bwMode="auto">
          <a:xfrm>
            <a:off x="2223870" y="5599714"/>
            <a:ext cx="56610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4" name="Oval 82"/>
          <p:cNvSpPr>
            <a:spLocks noChangeAspect="1" noChangeArrowheads="1"/>
          </p:cNvSpPr>
          <p:nvPr/>
        </p:nvSpPr>
        <p:spPr bwMode="auto">
          <a:xfrm>
            <a:off x="2450308" y="5418205"/>
            <a:ext cx="59071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5" name="Oval 83"/>
          <p:cNvSpPr>
            <a:spLocks noChangeAspect="1" noChangeArrowheads="1"/>
          </p:cNvSpPr>
          <p:nvPr/>
        </p:nvSpPr>
        <p:spPr bwMode="auto">
          <a:xfrm>
            <a:off x="2506919" y="5398758"/>
            <a:ext cx="56609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6" name="Oval 84"/>
          <p:cNvSpPr>
            <a:spLocks noChangeAspect="1" noChangeArrowheads="1"/>
          </p:cNvSpPr>
          <p:nvPr/>
        </p:nvSpPr>
        <p:spPr bwMode="auto">
          <a:xfrm>
            <a:off x="2620138" y="5448456"/>
            <a:ext cx="56609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7" name="Oval 85"/>
          <p:cNvSpPr>
            <a:spLocks noChangeAspect="1" noChangeArrowheads="1"/>
          </p:cNvSpPr>
          <p:nvPr/>
        </p:nvSpPr>
        <p:spPr bwMode="auto">
          <a:xfrm>
            <a:off x="2526609" y="5368506"/>
            <a:ext cx="56609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8" name="Oval 86"/>
          <p:cNvSpPr>
            <a:spLocks noChangeAspect="1" noChangeArrowheads="1"/>
          </p:cNvSpPr>
          <p:nvPr/>
        </p:nvSpPr>
        <p:spPr bwMode="auto">
          <a:xfrm>
            <a:off x="2317399" y="5543533"/>
            <a:ext cx="56610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99" name="Oval 87"/>
          <p:cNvSpPr>
            <a:spLocks noChangeAspect="1" noChangeArrowheads="1"/>
          </p:cNvSpPr>
          <p:nvPr/>
        </p:nvSpPr>
        <p:spPr bwMode="auto">
          <a:xfrm>
            <a:off x="2735818" y="5340415"/>
            <a:ext cx="56610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0" name="Oval 88"/>
          <p:cNvSpPr>
            <a:spLocks noChangeAspect="1" noChangeArrowheads="1"/>
          </p:cNvSpPr>
          <p:nvPr/>
        </p:nvSpPr>
        <p:spPr bwMode="auto">
          <a:xfrm>
            <a:off x="2516764" y="5444135"/>
            <a:ext cx="59071" cy="3673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1" name="Oval 89"/>
          <p:cNvSpPr>
            <a:spLocks noChangeAspect="1" noChangeArrowheads="1"/>
          </p:cNvSpPr>
          <p:nvPr/>
        </p:nvSpPr>
        <p:spPr bwMode="auto">
          <a:xfrm>
            <a:off x="2558605" y="5472226"/>
            <a:ext cx="54148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2" name="Oval 90"/>
          <p:cNvSpPr>
            <a:spLocks noChangeAspect="1" noChangeArrowheads="1"/>
          </p:cNvSpPr>
          <p:nvPr/>
        </p:nvSpPr>
        <p:spPr bwMode="auto">
          <a:xfrm>
            <a:off x="2620138" y="5385793"/>
            <a:ext cx="56609" cy="4105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3" name="Oval 91"/>
          <p:cNvSpPr>
            <a:spLocks noChangeAspect="1" noChangeArrowheads="1"/>
          </p:cNvSpPr>
          <p:nvPr/>
        </p:nvSpPr>
        <p:spPr bwMode="auto">
          <a:xfrm>
            <a:off x="2777661" y="5370666"/>
            <a:ext cx="54148" cy="3673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4" name="Oval 92"/>
          <p:cNvSpPr>
            <a:spLocks noChangeAspect="1" noChangeArrowheads="1"/>
          </p:cNvSpPr>
          <p:nvPr/>
        </p:nvSpPr>
        <p:spPr bwMode="auto">
          <a:xfrm>
            <a:off x="2691515" y="5318806"/>
            <a:ext cx="54148" cy="34573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5" name="Oval 93"/>
          <p:cNvSpPr>
            <a:spLocks noChangeAspect="1" noChangeArrowheads="1"/>
          </p:cNvSpPr>
          <p:nvPr/>
        </p:nvSpPr>
        <p:spPr bwMode="auto">
          <a:xfrm>
            <a:off x="2757970" y="5288555"/>
            <a:ext cx="54148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6" name="Oval 94"/>
          <p:cNvSpPr>
            <a:spLocks noChangeAspect="1" noChangeArrowheads="1"/>
          </p:cNvSpPr>
          <p:nvPr/>
        </p:nvSpPr>
        <p:spPr bwMode="auto">
          <a:xfrm>
            <a:off x="1950667" y="5733686"/>
            <a:ext cx="59071" cy="4321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7" name="Oval 95"/>
          <p:cNvSpPr>
            <a:spLocks noChangeAspect="1" noChangeArrowheads="1"/>
          </p:cNvSpPr>
          <p:nvPr/>
        </p:nvSpPr>
        <p:spPr bwMode="auto">
          <a:xfrm>
            <a:off x="2076192" y="5768259"/>
            <a:ext cx="59071" cy="41056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08" name="Line 96"/>
          <p:cNvSpPr>
            <a:spLocks noChangeShapeType="1"/>
          </p:cNvSpPr>
          <p:nvPr/>
        </p:nvSpPr>
        <p:spPr bwMode="auto">
          <a:xfrm flipH="1">
            <a:off x="4059992" y="4479388"/>
            <a:ext cx="1360355" cy="30137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09" name="Line 97"/>
          <p:cNvSpPr>
            <a:spLocks noChangeShapeType="1"/>
          </p:cNvSpPr>
          <p:nvPr/>
        </p:nvSpPr>
        <p:spPr bwMode="auto">
          <a:xfrm flipH="1">
            <a:off x="3146853" y="4932997"/>
            <a:ext cx="1774549" cy="2648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0" name="Line 98"/>
          <p:cNvSpPr>
            <a:spLocks noChangeShapeType="1"/>
          </p:cNvSpPr>
          <p:nvPr/>
        </p:nvSpPr>
        <p:spPr bwMode="auto">
          <a:xfrm flipH="1">
            <a:off x="2740741" y="5182483"/>
            <a:ext cx="1420906" cy="2422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1" name="Line 99"/>
          <p:cNvSpPr>
            <a:spLocks noChangeShapeType="1"/>
          </p:cNvSpPr>
          <p:nvPr/>
        </p:nvSpPr>
        <p:spPr bwMode="auto">
          <a:xfrm flipH="1">
            <a:off x="2364163" y="5363926"/>
            <a:ext cx="1604709" cy="2573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2" name="Line 100"/>
          <p:cNvSpPr>
            <a:spLocks noChangeShapeType="1"/>
          </p:cNvSpPr>
          <p:nvPr/>
        </p:nvSpPr>
        <p:spPr bwMode="auto">
          <a:xfrm rot="2984431" flipH="1">
            <a:off x="6393298" y="3559186"/>
            <a:ext cx="460256" cy="2239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3" name="Line 101"/>
          <p:cNvSpPr>
            <a:spLocks noChangeShapeType="1"/>
          </p:cNvSpPr>
          <p:nvPr/>
        </p:nvSpPr>
        <p:spPr bwMode="auto">
          <a:xfrm>
            <a:off x="3661263" y="4562516"/>
            <a:ext cx="5439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4" name="Freeform 102"/>
          <p:cNvSpPr>
            <a:spLocks/>
          </p:cNvSpPr>
          <p:nvPr/>
        </p:nvSpPr>
        <p:spPr bwMode="auto">
          <a:xfrm>
            <a:off x="1551938" y="4767796"/>
            <a:ext cx="236284" cy="1114988"/>
          </a:xfrm>
          <a:custGeom>
            <a:avLst/>
            <a:gdLst>
              <a:gd name="T0" fmla="*/ 2147483647 w 112"/>
              <a:gd name="T1" fmla="*/ 2147483647 h 593"/>
              <a:gd name="T2" fmla="*/ 0 w 112"/>
              <a:gd name="T3" fmla="*/ 0 h 593"/>
              <a:gd name="T4" fmla="*/ 2147483647 w 112"/>
              <a:gd name="T5" fmla="*/ 2147483647 h 593"/>
              <a:gd name="T6" fmla="*/ 0 60000 65536"/>
              <a:gd name="T7" fmla="*/ 0 60000 65536"/>
              <a:gd name="T8" fmla="*/ 0 60000 65536"/>
              <a:gd name="T9" fmla="*/ 0 w 112"/>
              <a:gd name="T10" fmla="*/ 0 h 593"/>
              <a:gd name="T11" fmla="*/ 112 w 112"/>
              <a:gd name="T12" fmla="*/ 593 h 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593">
                <a:moveTo>
                  <a:pt x="112" y="1"/>
                </a:moveTo>
                <a:lnTo>
                  <a:pt x="0" y="0"/>
                </a:lnTo>
                <a:lnTo>
                  <a:pt x="1" y="59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5" name="Freeform 103"/>
          <p:cNvSpPr>
            <a:spLocks/>
          </p:cNvSpPr>
          <p:nvPr/>
        </p:nvSpPr>
        <p:spPr bwMode="auto">
          <a:xfrm>
            <a:off x="1684848" y="4964431"/>
            <a:ext cx="216594" cy="909710"/>
          </a:xfrm>
          <a:custGeom>
            <a:avLst/>
            <a:gdLst>
              <a:gd name="T0" fmla="*/ 2147483647 w 112"/>
              <a:gd name="T1" fmla="*/ 2147483647 h 593"/>
              <a:gd name="T2" fmla="*/ 0 w 112"/>
              <a:gd name="T3" fmla="*/ 0 h 593"/>
              <a:gd name="T4" fmla="*/ 2147483647 w 112"/>
              <a:gd name="T5" fmla="*/ 2147483647 h 593"/>
              <a:gd name="T6" fmla="*/ 0 60000 65536"/>
              <a:gd name="T7" fmla="*/ 0 60000 65536"/>
              <a:gd name="T8" fmla="*/ 0 60000 65536"/>
              <a:gd name="T9" fmla="*/ 0 w 112"/>
              <a:gd name="T10" fmla="*/ 0 h 593"/>
              <a:gd name="T11" fmla="*/ 112 w 112"/>
              <a:gd name="T12" fmla="*/ 593 h 5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" h="593">
                <a:moveTo>
                  <a:pt x="112" y="1"/>
                </a:moveTo>
                <a:lnTo>
                  <a:pt x="0" y="0"/>
                </a:lnTo>
                <a:lnTo>
                  <a:pt x="1" y="593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6" name="Freeform 104"/>
          <p:cNvSpPr>
            <a:spLocks/>
          </p:cNvSpPr>
          <p:nvPr/>
        </p:nvSpPr>
        <p:spPr bwMode="auto">
          <a:xfrm flipV="1">
            <a:off x="2278018" y="5640428"/>
            <a:ext cx="1282628" cy="45719"/>
          </a:xfrm>
          <a:custGeom>
            <a:avLst/>
            <a:gdLst>
              <a:gd name="T0" fmla="*/ 2147483647 w 641"/>
              <a:gd name="T1" fmla="*/ 2147483647 h 51"/>
              <a:gd name="T2" fmla="*/ 2147483647 w 641"/>
              <a:gd name="T3" fmla="*/ 2147483647 h 51"/>
              <a:gd name="T4" fmla="*/ 0 w 641"/>
              <a:gd name="T5" fmla="*/ 0 h 51"/>
              <a:gd name="T6" fmla="*/ 0 60000 65536"/>
              <a:gd name="T7" fmla="*/ 0 60000 65536"/>
              <a:gd name="T8" fmla="*/ 0 60000 65536"/>
              <a:gd name="T9" fmla="*/ 0 w 641"/>
              <a:gd name="T10" fmla="*/ 0 h 51"/>
              <a:gd name="T11" fmla="*/ 641 w 641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1" h="51">
                <a:moveTo>
                  <a:pt x="641" y="50"/>
                </a:moveTo>
                <a:lnTo>
                  <a:pt x="85" y="5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7" name="Freeform 105"/>
          <p:cNvSpPr>
            <a:spLocks/>
          </p:cNvSpPr>
          <p:nvPr/>
        </p:nvSpPr>
        <p:spPr bwMode="auto">
          <a:xfrm flipV="1">
            <a:off x="2135263" y="5739826"/>
            <a:ext cx="859818" cy="45719"/>
          </a:xfrm>
          <a:custGeom>
            <a:avLst/>
            <a:gdLst>
              <a:gd name="T0" fmla="*/ 2147483647 w 427"/>
              <a:gd name="T1" fmla="*/ 2147483647 h 51"/>
              <a:gd name="T2" fmla="*/ 2147483647 w 427"/>
              <a:gd name="T3" fmla="*/ 2147483647 h 51"/>
              <a:gd name="T4" fmla="*/ 0 w 427"/>
              <a:gd name="T5" fmla="*/ 0 h 51"/>
              <a:gd name="T6" fmla="*/ 0 60000 65536"/>
              <a:gd name="T7" fmla="*/ 0 60000 65536"/>
              <a:gd name="T8" fmla="*/ 0 60000 65536"/>
              <a:gd name="T9" fmla="*/ 0 w 427"/>
              <a:gd name="T10" fmla="*/ 0 h 51"/>
              <a:gd name="T11" fmla="*/ 427 w 427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" h="51">
                <a:moveTo>
                  <a:pt x="427" y="48"/>
                </a:moveTo>
                <a:lnTo>
                  <a:pt x="85" y="5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8" name="Freeform 106"/>
          <p:cNvSpPr>
            <a:spLocks/>
          </p:cNvSpPr>
          <p:nvPr/>
        </p:nvSpPr>
        <p:spPr bwMode="auto">
          <a:xfrm>
            <a:off x="1982663" y="5846049"/>
            <a:ext cx="312585" cy="73468"/>
          </a:xfrm>
          <a:custGeom>
            <a:avLst/>
            <a:gdLst>
              <a:gd name="T0" fmla="*/ 2147483647 w 158"/>
              <a:gd name="T1" fmla="*/ 2147483647 h 53"/>
              <a:gd name="T2" fmla="*/ 2147483647 w 158"/>
              <a:gd name="T3" fmla="*/ 2147483647 h 53"/>
              <a:gd name="T4" fmla="*/ 0 w 158"/>
              <a:gd name="T5" fmla="*/ 0 h 53"/>
              <a:gd name="T6" fmla="*/ 0 60000 65536"/>
              <a:gd name="T7" fmla="*/ 0 60000 65536"/>
              <a:gd name="T8" fmla="*/ 0 60000 65536"/>
              <a:gd name="T9" fmla="*/ 0 w 158"/>
              <a:gd name="T10" fmla="*/ 0 h 53"/>
              <a:gd name="T11" fmla="*/ 158 w 158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" h="53">
                <a:moveTo>
                  <a:pt x="158" y="53"/>
                </a:moveTo>
                <a:lnTo>
                  <a:pt x="85" y="5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19" name="Text Box 107"/>
          <p:cNvSpPr txBox="1">
            <a:spLocks noChangeArrowheads="1"/>
          </p:cNvSpPr>
          <p:nvPr/>
        </p:nvSpPr>
        <p:spPr bwMode="auto">
          <a:xfrm>
            <a:off x="6225928" y="3771653"/>
            <a:ext cx="2042871" cy="58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>
                <a:solidFill>
                  <a:schemeClr val="accent1"/>
                </a:solidFill>
              </a:rPr>
              <a:t>Historical trend continued</a:t>
            </a:r>
          </a:p>
        </p:txBody>
      </p:sp>
      <p:sp>
        <p:nvSpPr>
          <p:cNvPr id="120" name="Text Box 108"/>
          <p:cNvSpPr txBox="1">
            <a:spLocks noChangeArrowheads="1"/>
          </p:cNvSpPr>
          <p:nvPr/>
        </p:nvSpPr>
        <p:spPr bwMode="auto">
          <a:xfrm>
            <a:off x="5436471" y="4325461"/>
            <a:ext cx="709612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1970</a:t>
            </a:r>
          </a:p>
        </p:txBody>
      </p:sp>
      <p:sp>
        <p:nvSpPr>
          <p:cNvPr id="121" name="Text Box 109"/>
          <p:cNvSpPr txBox="1">
            <a:spLocks noChangeArrowheads="1"/>
          </p:cNvSpPr>
          <p:nvPr/>
        </p:nvSpPr>
        <p:spPr bwMode="auto">
          <a:xfrm>
            <a:off x="2933773" y="5595427"/>
            <a:ext cx="694914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1920</a:t>
            </a:r>
          </a:p>
        </p:txBody>
      </p:sp>
      <p:sp>
        <p:nvSpPr>
          <p:cNvPr id="122" name="Text Box 110"/>
          <p:cNvSpPr txBox="1">
            <a:spLocks noChangeArrowheads="1"/>
          </p:cNvSpPr>
          <p:nvPr/>
        </p:nvSpPr>
        <p:spPr bwMode="auto">
          <a:xfrm>
            <a:off x="3524954" y="5480532"/>
            <a:ext cx="663268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1929</a:t>
            </a:r>
          </a:p>
        </p:txBody>
      </p:sp>
      <p:sp>
        <p:nvSpPr>
          <p:cNvPr id="123" name="Text Box 111"/>
          <p:cNvSpPr txBox="1">
            <a:spLocks noChangeArrowheads="1"/>
          </p:cNvSpPr>
          <p:nvPr/>
        </p:nvSpPr>
        <p:spPr bwMode="auto">
          <a:xfrm>
            <a:off x="3880319" y="5189210"/>
            <a:ext cx="804841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1940</a:t>
            </a:r>
          </a:p>
        </p:txBody>
      </p:sp>
      <p:sp>
        <p:nvSpPr>
          <p:cNvPr id="124" name="Text Box 112"/>
          <p:cNvSpPr txBox="1">
            <a:spLocks noChangeArrowheads="1"/>
          </p:cNvSpPr>
          <p:nvPr/>
        </p:nvSpPr>
        <p:spPr bwMode="auto">
          <a:xfrm>
            <a:off x="4106757" y="5010397"/>
            <a:ext cx="712589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1950</a:t>
            </a:r>
          </a:p>
        </p:txBody>
      </p:sp>
      <p:sp>
        <p:nvSpPr>
          <p:cNvPr id="125" name="Text Box 113"/>
          <p:cNvSpPr txBox="1">
            <a:spLocks noChangeArrowheads="1"/>
          </p:cNvSpPr>
          <p:nvPr/>
        </p:nvSpPr>
        <p:spPr bwMode="auto">
          <a:xfrm>
            <a:off x="4880482" y="4764060"/>
            <a:ext cx="817148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1960</a:t>
            </a:r>
          </a:p>
        </p:txBody>
      </p:sp>
      <p:sp>
        <p:nvSpPr>
          <p:cNvPr id="126" name="Text Box 114"/>
          <p:cNvSpPr txBox="1">
            <a:spLocks noChangeArrowheads="1"/>
          </p:cNvSpPr>
          <p:nvPr/>
        </p:nvSpPr>
        <p:spPr bwMode="auto">
          <a:xfrm>
            <a:off x="2250696" y="5733581"/>
            <a:ext cx="621169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1910</a:t>
            </a:r>
          </a:p>
        </p:txBody>
      </p:sp>
      <p:sp>
        <p:nvSpPr>
          <p:cNvPr id="127" name="Text Box 115"/>
          <p:cNvSpPr txBox="1">
            <a:spLocks noChangeArrowheads="1"/>
          </p:cNvSpPr>
          <p:nvPr/>
        </p:nvSpPr>
        <p:spPr bwMode="auto">
          <a:xfrm>
            <a:off x="2995080" y="4393972"/>
            <a:ext cx="682419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1973</a:t>
            </a:r>
          </a:p>
        </p:txBody>
      </p:sp>
      <p:sp>
        <p:nvSpPr>
          <p:cNvPr id="129" name="Text Box 117"/>
          <p:cNvSpPr txBox="1">
            <a:spLocks noChangeArrowheads="1"/>
          </p:cNvSpPr>
          <p:nvPr/>
        </p:nvSpPr>
        <p:spPr bwMode="auto">
          <a:xfrm>
            <a:off x="1879807" y="4831635"/>
            <a:ext cx="669803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1900</a:t>
            </a:r>
          </a:p>
        </p:txBody>
      </p:sp>
      <p:sp>
        <p:nvSpPr>
          <p:cNvPr id="130" name="Text Box 118"/>
          <p:cNvSpPr txBox="1">
            <a:spLocks noChangeArrowheads="1"/>
          </p:cNvSpPr>
          <p:nvPr/>
        </p:nvSpPr>
        <p:spPr bwMode="auto">
          <a:xfrm>
            <a:off x="1742083" y="4562517"/>
            <a:ext cx="655877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/>
              <a:t>1890</a:t>
            </a:r>
          </a:p>
        </p:txBody>
      </p:sp>
      <p:sp>
        <p:nvSpPr>
          <p:cNvPr id="131" name="Text Box 119"/>
          <p:cNvSpPr txBox="1">
            <a:spLocks noChangeArrowheads="1"/>
          </p:cNvSpPr>
          <p:nvPr/>
        </p:nvSpPr>
        <p:spPr bwMode="auto">
          <a:xfrm>
            <a:off x="1714383" y="6096038"/>
            <a:ext cx="802381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/>
              <a:t>20</a:t>
            </a:r>
          </a:p>
        </p:txBody>
      </p:sp>
      <p:sp>
        <p:nvSpPr>
          <p:cNvPr id="132" name="Text Box 120"/>
          <p:cNvSpPr txBox="1">
            <a:spLocks noChangeArrowheads="1"/>
          </p:cNvSpPr>
          <p:nvPr/>
        </p:nvSpPr>
        <p:spPr bwMode="auto">
          <a:xfrm>
            <a:off x="2479844" y="6096038"/>
            <a:ext cx="797458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40</a:t>
            </a:r>
          </a:p>
        </p:txBody>
      </p:sp>
      <p:sp>
        <p:nvSpPr>
          <p:cNvPr id="133" name="Text Box 121"/>
          <p:cNvSpPr txBox="1">
            <a:spLocks noChangeArrowheads="1"/>
          </p:cNvSpPr>
          <p:nvPr/>
        </p:nvSpPr>
        <p:spPr bwMode="auto">
          <a:xfrm>
            <a:off x="3274841" y="6096038"/>
            <a:ext cx="802381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60</a:t>
            </a:r>
          </a:p>
        </p:txBody>
      </p:sp>
      <p:sp>
        <p:nvSpPr>
          <p:cNvPr id="134" name="Text Box 122"/>
          <p:cNvSpPr txBox="1">
            <a:spLocks noChangeArrowheads="1"/>
          </p:cNvSpPr>
          <p:nvPr/>
        </p:nvSpPr>
        <p:spPr bwMode="auto">
          <a:xfrm>
            <a:off x="4040302" y="6096038"/>
            <a:ext cx="802381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80</a:t>
            </a:r>
          </a:p>
        </p:txBody>
      </p:sp>
      <p:sp>
        <p:nvSpPr>
          <p:cNvPr id="135" name="Text Box 123"/>
          <p:cNvSpPr txBox="1">
            <a:spLocks noChangeArrowheads="1"/>
          </p:cNvSpPr>
          <p:nvPr/>
        </p:nvSpPr>
        <p:spPr bwMode="auto">
          <a:xfrm>
            <a:off x="4822992" y="6096038"/>
            <a:ext cx="799920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100</a:t>
            </a:r>
          </a:p>
        </p:txBody>
      </p:sp>
      <p:sp>
        <p:nvSpPr>
          <p:cNvPr id="136" name="Text Box 124"/>
          <p:cNvSpPr txBox="1">
            <a:spLocks noChangeArrowheads="1"/>
          </p:cNvSpPr>
          <p:nvPr/>
        </p:nvSpPr>
        <p:spPr bwMode="auto">
          <a:xfrm>
            <a:off x="5603222" y="6096038"/>
            <a:ext cx="799919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120</a:t>
            </a:r>
          </a:p>
        </p:txBody>
      </p:sp>
      <p:sp>
        <p:nvSpPr>
          <p:cNvPr id="137" name="Text Box 125"/>
          <p:cNvSpPr txBox="1">
            <a:spLocks noChangeArrowheads="1"/>
          </p:cNvSpPr>
          <p:nvPr/>
        </p:nvSpPr>
        <p:spPr bwMode="auto">
          <a:xfrm>
            <a:off x="6385912" y="6096038"/>
            <a:ext cx="799919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140</a:t>
            </a:r>
          </a:p>
        </p:txBody>
      </p:sp>
      <p:sp>
        <p:nvSpPr>
          <p:cNvPr id="138" name="Text Box 126"/>
          <p:cNvSpPr txBox="1">
            <a:spLocks noChangeArrowheads="1"/>
          </p:cNvSpPr>
          <p:nvPr/>
        </p:nvSpPr>
        <p:spPr bwMode="auto">
          <a:xfrm>
            <a:off x="7166140" y="6096038"/>
            <a:ext cx="799920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/>
              <a:t>160</a:t>
            </a:r>
          </a:p>
        </p:txBody>
      </p:sp>
      <p:sp>
        <p:nvSpPr>
          <p:cNvPr id="139" name="Oval 127"/>
          <p:cNvSpPr>
            <a:spLocks noChangeArrowheads="1"/>
          </p:cNvSpPr>
          <p:nvPr/>
        </p:nvSpPr>
        <p:spPr bwMode="auto">
          <a:xfrm>
            <a:off x="4852528" y="2524856"/>
            <a:ext cx="135372" cy="101558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40" name="Oval 128"/>
          <p:cNvSpPr>
            <a:spLocks noChangeArrowheads="1"/>
          </p:cNvSpPr>
          <p:nvPr/>
        </p:nvSpPr>
        <p:spPr bwMode="auto">
          <a:xfrm>
            <a:off x="4170751" y="4279449"/>
            <a:ext cx="135370" cy="99398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41" name="Oval 129"/>
          <p:cNvSpPr>
            <a:spLocks noChangeArrowheads="1"/>
          </p:cNvSpPr>
          <p:nvPr/>
        </p:nvSpPr>
        <p:spPr bwMode="auto">
          <a:xfrm>
            <a:off x="4163366" y="4143316"/>
            <a:ext cx="132910" cy="103720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42" name="Oval 130"/>
          <p:cNvSpPr>
            <a:spLocks noChangeArrowheads="1"/>
          </p:cNvSpPr>
          <p:nvPr/>
        </p:nvSpPr>
        <p:spPr bwMode="auto">
          <a:xfrm>
            <a:off x="4461183" y="3430242"/>
            <a:ext cx="132910" cy="99398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52" name="Line 140"/>
          <p:cNvSpPr>
            <a:spLocks noChangeShapeType="1"/>
          </p:cNvSpPr>
          <p:nvPr/>
        </p:nvSpPr>
        <p:spPr bwMode="auto">
          <a:xfrm flipV="1">
            <a:off x="1537170" y="2673952"/>
            <a:ext cx="6433813" cy="3334159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6" name="Oval 144"/>
          <p:cNvSpPr>
            <a:spLocks noChangeAspect="1" noChangeArrowheads="1"/>
          </p:cNvSpPr>
          <p:nvPr/>
        </p:nvSpPr>
        <p:spPr bwMode="auto">
          <a:xfrm>
            <a:off x="4229822" y="4560356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57" name="Oval 145"/>
          <p:cNvSpPr>
            <a:spLocks noChangeAspect="1" noChangeArrowheads="1"/>
          </p:cNvSpPr>
          <p:nvPr/>
        </p:nvSpPr>
        <p:spPr bwMode="auto">
          <a:xfrm>
            <a:off x="4148599" y="4605733"/>
            <a:ext cx="59071" cy="38895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pPr algn="ctr" eaLnBrk="1" hangingPunct="1">
              <a:lnSpc>
                <a:spcPct val="90000"/>
              </a:lnSpc>
              <a:spcBef>
                <a:spcPct val="100000"/>
              </a:spcBef>
              <a:buFontTx/>
              <a:buChar char="•"/>
            </a:pP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59" name="Oval 147"/>
          <p:cNvSpPr>
            <a:spLocks noChangeArrowheads="1"/>
          </p:cNvSpPr>
          <p:nvPr/>
        </p:nvSpPr>
        <p:spPr bwMode="auto">
          <a:xfrm>
            <a:off x="4852528" y="2522694"/>
            <a:ext cx="135372" cy="101560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0" name="Oval 148"/>
          <p:cNvSpPr>
            <a:spLocks noChangeArrowheads="1"/>
          </p:cNvSpPr>
          <p:nvPr/>
        </p:nvSpPr>
        <p:spPr bwMode="auto">
          <a:xfrm>
            <a:off x="4260555" y="4240966"/>
            <a:ext cx="135370" cy="97237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1" name="Oval 149"/>
          <p:cNvSpPr>
            <a:spLocks noChangeArrowheads="1"/>
          </p:cNvSpPr>
          <p:nvPr/>
        </p:nvSpPr>
        <p:spPr bwMode="auto">
          <a:xfrm>
            <a:off x="4163366" y="4147637"/>
            <a:ext cx="132910" cy="99398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2" name="Oval 150"/>
          <p:cNvSpPr>
            <a:spLocks noChangeArrowheads="1"/>
          </p:cNvSpPr>
          <p:nvPr/>
        </p:nvSpPr>
        <p:spPr bwMode="auto">
          <a:xfrm>
            <a:off x="4461183" y="3430242"/>
            <a:ext cx="132910" cy="99398"/>
          </a:xfrm>
          <a:prstGeom prst="ellipse">
            <a:avLst/>
          </a:prstGeom>
          <a:solidFill>
            <a:srgbClr val="C6FFA7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3" name="Text Box 151"/>
          <p:cNvSpPr txBox="1">
            <a:spLocks noChangeArrowheads="1"/>
          </p:cNvSpPr>
          <p:nvPr/>
        </p:nvSpPr>
        <p:spPr bwMode="auto">
          <a:xfrm>
            <a:off x="3535332" y="2423638"/>
            <a:ext cx="1431193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1600" dirty="0">
                <a:solidFill>
                  <a:srgbClr val="1F497D"/>
                </a:solidFill>
              </a:rPr>
              <a:t>2000 Actual</a:t>
            </a:r>
          </a:p>
        </p:txBody>
      </p:sp>
      <p:sp>
        <p:nvSpPr>
          <p:cNvPr id="164" name="Text Box 152"/>
          <p:cNvSpPr txBox="1">
            <a:spLocks noChangeArrowheads="1"/>
          </p:cNvSpPr>
          <p:nvPr/>
        </p:nvSpPr>
        <p:spPr bwMode="auto">
          <a:xfrm>
            <a:off x="3820922" y="3326864"/>
            <a:ext cx="630482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1600" dirty="0">
                <a:solidFill>
                  <a:srgbClr val="1F497D"/>
                </a:solidFill>
              </a:rPr>
              <a:t>1990</a:t>
            </a:r>
          </a:p>
        </p:txBody>
      </p:sp>
      <p:sp>
        <p:nvSpPr>
          <p:cNvPr id="165" name="Text Box 153"/>
          <p:cNvSpPr txBox="1">
            <a:spLocks noChangeArrowheads="1"/>
          </p:cNvSpPr>
          <p:nvPr/>
        </p:nvSpPr>
        <p:spPr bwMode="auto">
          <a:xfrm>
            <a:off x="3577188" y="3927233"/>
            <a:ext cx="630482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1600" dirty="0">
                <a:solidFill>
                  <a:srgbClr val="1F497D"/>
                </a:solidFill>
              </a:rPr>
              <a:t>1980</a:t>
            </a:r>
          </a:p>
        </p:txBody>
      </p:sp>
      <p:sp>
        <p:nvSpPr>
          <p:cNvPr id="166" name="Text Box 154"/>
          <p:cNvSpPr txBox="1">
            <a:spLocks noChangeArrowheads="1"/>
          </p:cNvSpPr>
          <p:nvPr/>
        </p:nvSpPr>
        <p:spPr bwMode="auto">
          <a:xfrm>
            <a:off x="3591956" y="4177889"/>
            <a:ext cx="630482" cy="31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1600" dirty="0">
                <a:solidFill>
                  <a:srgbClr val="1F497D"/>
                </a:solidFill>
              </a:rPr>
              <a:t>1977</a:t>
            </a:r>
          </a:p>
        </p:txBody>
      </p:sp>
      <p:sp>
        <p:nvSpPr>
          <p:cNvPr id="167" name="Line 155"/>
          <p:cNvSpPr>
            <a:spLocks noChangeShapeType="1"/>
          </p:cNvSpPr>
          <p:nvPr/>
        </p:nvSpPr>
        <p:spPr bwMode="auto">
          <a:xfrm>
            <a:off x="1268889" y="2265556"/>
            <a:ext cx="155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/>
          </a:p>
        </p:txBody>
      </p:sp>
      <p:sp>
        <p:nvSpPr>
          <p:cNvPr id="168" name="Line 156"/>
          <p:cNvSpPr>
            <a:spLocks noChangeShapeType="1"/>
          </p:cNvSpPr>
          <p:nvPr/>
        </p:nvSpPr>
        <p:spPr bwMode="auto">
          <a:xfrm>
            <a:off x="1266950" y="6042016"/>
            <a:ext cx="155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69" name="Line 157"/>
          <p:cNvSpPr>
            <a:spLocks noChangeShapeType="1"/>
          </p:cNvSpPr>
          <p:nvPr/>
        </p:nvSpPr>
        <p:spPr bwMode="auto">
          <a:xfrm flipV="1">
            <a:off x="8318024" y="6040945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70" name="Line 158"/>
          <p:cNvSpPr>
            <a:spLocks noChangeShapeType="1"/>
          </p:cNvSpPr>
          <p:nvPr/>
        </p:nvSpPr>
        <p:spPr bwMode="auto">
          <a:xfrm flipV="1">
            <a:off x="1387554" y="6063625"/>
            <a:ext cx="0" cy="993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86172" tIns="42330" rIns="86172" bIns="42330" anchor="ctr"/>
          <a:lstStyle/>
          <a:p>
            <a:endParaRPr lang="en-US" sz="1800"/>
          </a:p>
        </p:txBody>
      </p:sp>
      <p:sp>
        <p:nvSpPr>
          <p:cNvPr id="171" name="Text Box 6"/>
          <p:cNvSpPr txBox="1">
            <a:spLocks noChangeArrowheads="1"/>
          </p:cNvSpPr>
          <p:nvPr/>
        </p:nvSpPr>
        <p:spPr bwMode="auto">
          <a:xfrm>
            <a:off x="532964" y="3100171"/>
            <a:ext cx="750693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 smtClean="0"/>
              <a:t>1.6</a:t>
            </a:r>
            <a:endParaRPr lang="en-US" sz="1800" dirty="0"/>
          </a:p>
        </p:txBody>
      </p:sp>
      <p:sp>
        <p:nvSpPr>
          <p:cNvPr id="172" name="Text Box 119"/>
          <p:cNvSpPr txBox="1">
            <a:spLocks noChangeArrowheads="1"/>
          </p:cNvSpPr>
          <p:nvPr/>
        </p:nvSpPr>
        <p:spPr bwMode="auto">
          <a:xfrm>
            <a:off x="1084295" y="6078751"/>
            <a:ext cx="578402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 dirty="0" smtClean="0"/>
              <a:t>0</a:t>
            </a:r>
            <a:endParaRPr lang="en-US" sz="1800" dirty="0"/>
          </a:p>
        </p:txBody>
      </p:sp>
      <p:sp>
        <p:nvSpPr>
          <p:cNvPr id="154" name="Text Box 142"/>
          <p:cNvSpPr txBox="1">
            <a:spLocks noChangeArrowheads="1"/>
          </p:cNvSpPr>
          <p:nvPr/>
        </p:nvSpPr>
        <p:spPr bwMode="auto">
          <a:xfrm>
            <a:off x="5956819" y="2263395"/>
            <a:ext cx="1855114" cy="3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1800" dirty="0">
                <a:solidFill>
                  <a:srgbClr val="1F497D"/>
                </a:solidFill>
              </a:rPr>
              <a:t>1975 Scenarios</a:t>
            </a:r>
          </a:p>
        </p:txBody>
      </p:sp>
      <p:sp>
        <p:nvSpPr>
          <p:cNvPr id="173" name="Text Box 19"/>
          <p:cNvSpPr txBox="1">
            <a:spLocks noChangeArrowheads="1"/>
          </p:cNvSpPr>
          <p:nvPr/>
        </p:nvSpPr>
        <p:spPr bwMode="auto">
          <a:xfrm>
            <a:off x="407041" y="1856187"/>
            <a:ext cx="5373789" cy="36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172" tIns="42330" rIns="86172" bIns="4233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000" dirty="0" smtClean="0"/>
              <a:t>Gross national product (trillions of 1958$)</a:t>
            </a:r>
            <a:endParaRPr lang="en-US" sz="2000" dirty="0"/>
          </a:p>
        </p:txBody>
      </p:sp>
      <p:sp>
        <p:nvSpPr>
          <p:cNvPr id="174" name="Rectangle 7"/>
          <p:cNvSpPr>
            <a:spLocks noChangeArrowheads="1"/>
          </p:cNvSpPr>
          <p:nvPr/>
        </p:nvSpPr>
        <p:spPr bwMode="auto">
          <a:xfrm>
            <a:off x="987847" y="1370995"/>
            <a:ext cx="7607706" cy="48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indent="3175" defTabSz="971550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sz="2800" i="1" dirty="0" smtClean="0">
                <a:solidFill>
                  <a:srgbClr val="1F497D"/>
                </a:solidFill>
              </a:rPr>
              <a:t>They Were All Wrong About Energy Usage</a:t>
            </a:r>
            <a:endParaRPr lang="en-US" sz="2800" i="1" dirty="0">
              <a:solidFill>
                <a:srgbClr val="1F497D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1399705" y="2268045"/>
            <a:ext cx="19611" cy="377397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6451" name="Straight Connector 616450"/>
          <p:cNvCxnSpPr/>
          <p:nvPr/>
        </p:nvCxnSpPr>
        <p:spPr bwMode="auto">
          <a:xfrm>
            <a:off x="1417455" y="6032999"/>
            <a:ext cx="690583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6453" name="Rectangle 616452"/>
          <p:cNvSpPr/>
          <p:nvPr/>
        </p:nvSpPr>
        <p:spPr bwMode="auto">
          <a:xfrm>
            <a:off x="6044026" y="2596911"/>
            <a:ext cx="2018456" cy="68042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Climate Forecasts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Reflect </a:t>
            </a:r>
            <a:r>
              <a:rPr lang="en-US" dirty="0"/>
              <a:t>Deep Uncertainty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845" y="1680034"/>
            <a:ext cx="75027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Climate forecasts vary </a:t>
            </a:r>
            <a:r>
              <a:rPr lang="en-US" sz="2400" dirty="0" smtClean="0"/>
              <a:t>by: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C</a:t>
            </a:r>
            <a:r>
              <a:rPr lang="en-US" sz="2400" dirty="0" smtClean="0"/>
              <a:t>limate </a:t>
            </a:r>
            <a:r>
              <a:rPr lang="en-US" sz="2400" dirty="0"/>
              <a:t>model (GCM) and model generation, </a:t>
            </a:r>
            <a:endParaRPr lang="en-US" sz="2400" dirty="0" smtClean="0"/>
          </a:p>
          <a:p>
            <a:pPr marL="800100" lvl="1" indent="-342900">
              <a:buFont typeface="Lucida Grande"/>
              <a:buChar char="-"/>
            </a:pPr>
            <a:r>
              <a:rPr lang="en-US" sz="2400" dirty="0" smtClean="0"/>
              <a:t>GHG </a:t>
            </a:r>
            <a:r>
              <a:rPr lang="en-US" sz="2400" dirty="0"/>
              <a:t>emissions forecast, </a:t>
            </a:r>
            <a:endParaRPr lang="en-US" sz="2400" dirty="0" smtClean="0"/>
          </a:p>
          <a:p>
            <a:pPr marL="800100" lvl="1" indent="-342900">
              <a:buFont typeface="Lucida Grande"/>
              <a:buChar char="-"/>
            </a:pPr>
            <a:r>
              <a:rPr lang="en-US" sz="2400" dirty="0"/>
              <a:t>S</a:t>
            </a:r>
            <a:r>
              <a:rPr lang="en-US" sz="2400" dirty="0" smtClean="0"/>
              <a:t>patial </a:t>
            </a:r>
            <a:r>
              <a:rPr lang="en-US" sz="2400" dirty="0"/>
              <a:t>downscaling approach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There </a:t>
            </a:r>
            <a:r>
              <a:rPr lang="en-US" sz="2400" dirty="0"/>
              <a:t>is no universally agreed best model, emissions forecast, or method.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Probabilities </a:t>
            </a:r>
            <a:r>
              <a:rPr lang="en-US" sz="2400" dirty="0"/>
              <a:t>cannot be reliably assigned to alternative forecasts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Projections </a:t>
            </a:r>
            <a:r>
              <a:rPr lang="en-US" sz="2400" dirty="0"/>
              <a:t>used here derive from</a:t>
            </a:r>
            <a:r>
              <a:rPr lang="en-US" sz="2400" dirty="0" smtClean="0"/>
              <a:t>:</a:t>
            </a:r>
            <a:endParaRPr lang="en-US" sz="2400" dirty="0"/>
          </a:p>
          <a:p>
            <a:pPr marL="800100" lvl="1" indent="-342900">
              <a:buFont typeface="Wingdings" charset="2"/>
              <a:buChar char="–"/>
            </a:pPr>
            <a:r>
              <a:rPr lang="en-US" sz="2400" dirty="0" smtClean="0"/>
              <a:t>Last </a:t>
            </a:r>
            <a:r>
              <a:rPr lang="en-US" sz="2400" dirty="0"/>
              <a:t>published IPCC assessment (CMIP3)</a:t>
            </a:r>
          </a:p>
          <a:p>
            <a:pPr marL="800100" lvl="1" indent="-342900">
              <a:buFont typeface="Wingdings" charset="2"/>
              <a:buChar char="–"/>
            </a:pPr>
            <a:r>
              <a:rPr lang="en-US" sz="2400" dirty="0" smtClean="0"/>
              <a:t>In</a:t>
            </a:r>
            <a:r>
              <a:rPr lang="en-US" sz="2400" dirty="0"/>
              <a:t>-progress IPCC assessment (CMIP5)</a:t>
            </a:r>
          </a:p>
          <a:p>
            <a:pPr marL="800100" lvl="1" indent="-342900">
              <a:buFont typeface="Wingdings" charset="2"/>
              <a:buChar char="–"/>
            </a:pPr>
            <a:r>
              <a:rPr lang="en-US" sz="2400" dirty="0" smtClean="0"/>
              <a:t>In</a:t>
            </a:r>
            <a:r>
              <a:rPr lang="en-US" sz="2400" dirty="0"/>
              <a:t>-progress </a:t>
            </a:r>
            <a:r>
              <a:rPr lang="en-US" sz="2400" dirty="0" smtClean="0"/>
              <a:t>innovative </a:t>
            </a:r>
            <a:r>
              <a:rPr lang="en-US" sz="2400" dirty="0"/>
              <a:t>UCT downscaling approach</a:t>
            </a:r>
          </a:p>
        </p:txBody>
      </p:sp>
    </p:spTree>
    <p:extLst>
      <p:ext uri="{BB962C8B-B14F-4D97-AF65-F5344CB8AC3E}">
        <p14:creationId xmlns:p14="http://schemas.microsoft.com/office/powerpoint/2010/main" val="42356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6933"/>
          </a:xfrm>
        </p:spPr>
        <p:txBody>
          <a:bodyPr>
            <a:noAutofit/>
          </a:bodyPr>
          <a:lstStyle/>
          <a:p>
            <a:r>
              <a:rPr lang="en-US" sz="2800" dirty="0" smtClean="0"/>
              <a:t>Multiple Climate Projections for the Orange-</a:t>
            </a:r>
            <a:r>
              <a:rPr lang="en-US" sz="2800" dirty="0" err="1" smtClean="0"/>
              <a:t>Senqu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Show T Increasing and P Fluctuating around Mean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6" y="1023583"/>
            <a:ext cx="7934807" cy="583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8</a:t>
            </a:fld>
            <a:endParaRPr lang="en-US"/>
          </a:p>
        </p:txBody>
      </p:sp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457200" y="54505"/>
            <a:ext cx="8229600" cy="10461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Similar Patterns When Viewed on a Monthly Basis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941" y="1219386"/>
            <a:ext cx="7336118" cy="55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748415" y="3662892"/>
            <a:ext cx="7484161" cy="2789695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16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01624"/>
            <a:ext cx="9144000" cy="9683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Methods Can </a:t>
            </a:r>
            <a:r>
              <a:rPr lang="en-US" dirty="0"/>
              <a:t>Backfire </a:t>
            </a:r>
            <a:r>
              <a:rPr lang="en-US" dirty="0" smtClean="0"/>
              <a:t>in </a:t>
            </a:r>
            <a:br>
              <a:rPr lang="en-US" dirty="0" smtClean="0"/>
            </a:br>
            <a:r>
              <a:rPr lang="en-US" dirty="0" smtClean="0"/>
              <a:t>Such </a:t>
            </a:r>
            <a:r>
              <a:rPr lang="en-US" dirty="0"/>
              <a:t>Deeply Uncertain Conditions</a:t>
            </a:r>
          </a:p>
        </p:txBody>
      </p:sp>
      <p:sp>
        <p:nvSpPr>
          <p:cNvPr id="616451" name="Rectangle 1027"/>
          <p:cNvSpPr>
            <a:spLocks noGrp="1" noChangeArrowheads="1"/>
          </p:cNvSpPr>
          <p:nvPr>
            <p:ph idx="1"/>
          </p:nvPr>
        </p:nvSpPr>
        <p:spPr>
          <a:xfrm>
            <a:off x="1076101" y="3889754"/>
            <a:ext cx="7269872" cy="25061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2640"/>
              </a:spcBef>
            </a:pPr>
            <a:r>
              <a:rPr lang="en-US" dirty="0" smtClean="0">
                <a:solidFill>
                  <a:srgbClr val="1F497D"/>
                </a:solidFill>
              </a:rPr>
              <a:t>Uncertainties are underestimated</a:t>
            </a:r>
            <a:endParaRPr lang="en-US" dirty="0">
              <a:solidFill>
                <a:srgbClr val="1F497D"/>
              </a:solidFill>
            </a:endParaRPr>
          </a:p>
          <a:p>
            <a:pPr>
              <a:lnSpc>
                <a:spcPct val="90000"/>
              </a:lnSpc>
              <a:spcBef>
                <a:spcPts val="2640"/>
              </a:spcBef>
            </a:pPr>
            <a:r>
              <a:rPr lang="en-US" dirty="0">
                <a:solidFill>
                  <a:srgbClr val="1F497D"/>
                </a:solidFill>
              </a:rPr>
              <a:t>Competing analyses can contribute to gridlock</a:t>
            </a:r>
          </a:p>
          <a:p>
            <a:pPr>
              <a:lnSpc>
                <a:spcPct val="90000"/>
              </a:lnSpc>
              <a:spcBef>
                <a:spcPts val="2640"/>
              </a:spcBef>
            </a:pPr>
            <a:r>
              <a:rPr lang="en-US" dirty="0">
                <a:solidFill>
                  <a:srgbClr val="1F497D"/>
                </a:solidFill>
              </a:rPr>
              <a:t>Misplaced concreteness can </a:t>
            </a:r>
            <a:r>
              <a:rPr lang="en-US" dirty="0" smtClean="0">
                <a:solidFill>
                  <a:srgbClr val="1F497D"/>
                </a:solidFill>
              </a:rPr>
              <a:t>blind </a:t>
            </a:r>
            <a:r>
              <a:rPr lang="en-US" dirty="0" err="1" smtClean="0">
                <a:solidFill>
                  <a:srgbClr val="1F497D"/>
                </a:solidFill>
              </a:rPr>
              <a:t>decisionmakers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to surprise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58698" y="1938338"/>
            <a:ext cx="2474156" cy="1293812"/>
          </a:xfrm>
          <a:prstGeom prst="rect">
            <a:avLst/>
          </a:pr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What will future conditions be?</a:t>
            </a:r>
            <a:endParaRPr lang="en-US" sz="2000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251584" y="1943557"/>
            <a:ext cx="2830513" cy="1284288"/>
          </a:xfrm>
          <a:prstGeom prst="rect">
            <a:avLst/>
          </a:pr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Under those conditions, what is best near-term decision?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611007" y="1938338"/>
            <a:ext cx="2369984" cy="1293626"/>
          </a:xfrm>
          <a:prstGeom prst="rect">
            <a:avLst/>
          </a:prstGeom>
          <a:solidFill>
            <a:srgbClr val="FF666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How sensitive is the decision to those conditions?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2891608" y="1444683"/>
            <a:ext cx="3627437" cy="38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27013" indent="-227013" algn="ctr" defTabSz="971550"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defRPr/>
            </a:pPr>
            <a:r>
              <a:rPr lang="en-US" dirty="0" smtClean="0"/>
              <a:t>“Predict Then Act”</a:t>
            </a:r>
            <a:endParaRPr lang="en-US" sz="2000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2732852" y="2423626"/>
            <a:ext cx="532964" cy="340207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071689" y="2423626"/>
            <a:ext cx="532964" cy="340207"/>
          </a:xfrm>
          <a:prstGeom prst="rightArrow">
            <a:avLst/>
          </a:prstGeom>
          <a:solidFill>
            <a:schemeClr val="tx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7" tIns="44450" rIns="90487" bIns="4445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213341" y="3515469"/>
            <a:ext cx="677972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7994445" y="3265983"/>
            <a:ext cx="0" cy="2721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1236020" y="3220623"/>
            <a:ext cx="0" cy="31752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A3AC-42D6-6B44-A386-9688899F17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5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2226</TotalTime>
  <Words>1929</Words>
  <Application>Microsoft Office PowerPoint</Application>
  <PresentationFormat>On-screen Show (4:3)</PresentationFormat>
  <Paragraphs>483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 Unicode MS</vt:lpstr>
      <vt:lpstr>MS PGothic</vt:lpstr>
      <vt:lpstr>MS PGothic</vt:lpstr>
      <vt:lpstr>Arial</vt:lpstr>
      <vt:lpstr>Calibri</vt:lpstr>
      <vt:lpstr>Lucida Grande</vt:lpstr>
      <vt:lpstr>Symbol</vt:lpstr>
      <vt:lpstr>Times New Roman</vt:lpstr>
      <vt:lpstr>Wingdings</vt:lpstr>
      <vt:lpstr>Office Theme</vt:lpstr>
      <vt:lpstr>D: Initial Uncertainty Analysis for Water and Energy Sectors</vt:lpstr>
      <vt:lpstr>Outline</vt:lpstr>
      <vt:lpstr>Traditional Decision Methods Make Sense If We Don’t Face Much Uncertainty</vt:lpstr>
      <vt:lpstr>But Traditional Decision Methods Can Fail If Uncertainty Is Deep</vt:lpstr>
      <vt:lpstr>But Traditional Decision Methods Can Fail If Uncertainty Is Deep</vt:lpstr>
      <vt:lpstr>Climate Forecasts  Reflect Deep Uncertainty</vt:lpstr>
      <vt:lpstr>Multiple Climate Projections for the Orange-Senqu  Show T Increasing and P Fluctuating around Mean </vt:lpstr>
      <vt:lpstr>With Similar Patterns When Viewed on a Monthly Basis</vt:lpstr>
      <vt:lpstr>Traditional Methods Can Backfire in  Such Deeply Uncertain Conditions</vt:lpstr>
      <vt:lpstr>Robust Decision Making (RDM) Works Better Under Deeply Uncertain Conditions by Running the Analysis Backwards  </vt:lpstr>
      <vt:lpstr>RDM Uses Analytics to Facilitate New Conversation with Decision Makers</vt:lpstr>
      <vt:lpstr>RDM Used to Evaluate PIDA Vulnerabilities and Adaptation Options for the Volta River Basin</vt:lpstr>
      <vt:lpstr>Preliminary Scoping of Volta River Basin Analysis</vt:lpstr>
      <vt:lpstr>PIDA+ Projects Included in the Volta Model</vt:lpstr>
      <vt:lpstr>WEAP Volta Model Evaluated System Many Times to Understand Ranges of Climate Impacts</vt:lpstr>
      <vt:lpstr>PIDA+ Plans Would Moderately Increase Hydropower Production and Significantly Increase Irrigation Demand Under Historical Climate Conditions</vt:lpstr>
      <vt:lpstr>We Summarize Over Years Using Hydropower Firm Yield and Irrigation Reliability</vt:lpstr>
      <vt:lpstr>Performance in the Volta Varies Significantly Across GCM Climate Projections</vt:lpstr>
      <vt:lpstr>Performance in the Volta Varies Significantly Across GCM Climate Projections</vt:lpstr>
      <vt:lpstr>Which Future Climate Conditions Would Lead to Under Performance?</vt:lpstr>
      <vt:lpstr>We Evaluated Climate Conditions Across Volta River Basin</vt:lpstr>
      <vt:lpstr>We Evaluated Climate Conditions Across Volta River Basin</vt:lpstr>
      <vt:lpstr>We Evaluated Climate Conditions Across Volta River Basin</vt:lpstr>
      <vt:lpstr>Scenario Discovery Techniques Identify Climate Conditions That Lead to Low Performance</vt:lpstr>
      <vt:lpstr>The Volta PIDA+ Strategy is Vulnerable to Key Climate Conditions</vt:lpstr>
      <vt:lpstr>Key Vulnerability Suggests New Adaptation Strategies</vt:lpstr>
      <vt:lpstr>Baseline PIDA+ Strategy Performance Acros 57 Climate Projections</vt:lpstr>
      <vt:lpstr>Irrigation Efficiency Improves Irrigation Reliability for Dry Projections</vt:lpstr>
      <vt:lpstr>Increased Hydropower Capacity Increases Firm Yield for Wet Projections</vt:lpstr>
      <vt:lpstr>Increased Hydropower Priority Increases Firm Yield but Decreasing Irrigation Reliability</vt:lpstr>
      <vt:lpstr>Increased Irrigation Efficiency and Increasing Hydropower Priority Strikes Alternative Balance</vt:lpstr>
      <vt:lpstr>New Strategies Decrease Some Climate Change Vulnerability with Tradeoffs</vt:lpstr>
      <vt:lpstr>Alternative Strategies Decrease Some Climate Change Vulnerability with Tradeoffs</vt:lpstr>
      <vt:lpstr>Next Step for Volta River Basin Analysis</vt:lpstr>
      <vt:lpstr>Robustness Analysis for Energy</vt:lpstr>
      <vt:lpstr>Energy Modeling Analyzes the PIDA+ Projects</vt:lpstr>
      <vt:lpstr>Energy Robustness Analysis</vt:lpstr>
      <vt:lpstr>RDM Structure for the Energy Analysis</vt:lpstr>
      <vt:lpstr>Want to Integrate the Water and Energy Analysis Where Feasible</vt:lpstr>
      <vt:lpstr>Step 1 Energy Modeling Influenced by Water,  Step 2 Considers Energy Impacts on Water</vt:lpstr>
      <vt:lpstr>We Have Begun an RDM Analysis for the Orange River Basin</vt:lpstr>
      <vt:lpstr>Preliminary Scoping of Orange River Basin Analysis</vt:lpstr>
      <vt:lpstr>We Evaluated Climate Conditions Across Orange River Basin</vt:lpstr>
      <vt:lpstr>We Evaluated Climate Conditions Across Orange River Basin</vt:lpstr>
      <vt:lpstr>We Evaluated Climate Conditions Across Orange River Basin</vt:lpstr>
      <vt:lpstr>Most Scenarios Show Higher Firm Hydropower Yield and Half Show Higher Irrigation Reliability</vt:lpstr>
      <vt:lpstr>Which Future Climate Conditions Would Lead to Under Performance?</vt:lpstr>
    </vt:vector>
  </TitlesOfParts>
  <Company>The RAND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D: Initial Uncertainty Analysis for Water and Energy Sectors</dc:title>
  <dc:creator>Robert Lempert</dc:creator>
  <cp:lastModifiedBy>David</cp:lastModifiedBy>
  <cp:revision>65</cp:revision>
  <cp:lastPrinted>2013-06-27T22:29:18Z</cp:lastPrinted>
  <dcterms:created xsi:type="dcterms:W3CDTF">2013-06-19T17:10:21Z</dcterms:created>
  <dcterms:modified xsi:type="dcterms:W3CDTF">2013-07-10T04:36:55Z</dcterms:modified>
</cp:coreProperties>
</file>